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0" r:id="rId1"/>
  </p:sldMasterIdLst>
  <p:notesMasterIdLst>
    <p:notesMasterId r:id="rId39"/>
  </p:notesMasterIdLst>
  <p:sldIdLst>
    <p:sldId id="274" r:id="rId2"/>
    <p:sldId id="309" r:id="rId3"/>
    <p:sldId id="310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3" r:id="rId23"/>
    <p:sldId id="294" r:id="rId24"/>
    <p:sldId id="295" r:id="rId25"/>
    <p:sldId id="296" r:id="rId26"/>
    <p:sldId id="297" r:id="rId27"/>
    <p:sldId id="311" r:id="rId28"/>
    <p:sldId id="299" r:id="rId29"/>
    <p:sldId id="300" r:id="rId30"/>
    <p:sldId id="312" r:id="rId31"/>
    <p:sldId id="301" r:id="rId32"/>
    <p:sldId id="302" r:id="rId33"/>
    <p:sldId id="303" r:id="rId34"/>
    <p:sldId id="305" r:id="rId35"/>
    <p:sldId id="306" r:id="rId36"/>
    <p:sldId id="307" r:id="rId37"/>
    <p:sldId id="308" r:id="rId38"/>
  </p:sldIdLst>
  <p:sldSz cx="9144000" cy="6858000" type="screen4x3"/>
  <p:notesSz cx="6808788" cy="9939338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1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7574" autoAdjust="0"/>
  </p:normalViewPr>
  <p:slideViewPr>
    <p:cSldViewPr snapToGrid="0">
      <p:cViewPr varScale="1">
        <p:scale>
          <a:sx n="90" d="100"/>
          <a:sy n="90" d="100"/>
        </p:scale>
        <p:origin x="-1542" y="-102"/>
      </p:cViewPr>
      <p:guideLst>
        <p:guide orient="horz" pos="436"/>
        <p:guide pos="385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jpeg>
</file>

<file path=ppt/media/image13.jpg>
</file>

<file path=ppt/media/image14.png>
</file>

<file path=ppt/media/image15.jpg>
</file>

<file path=ppt/media/image16.jpg>
</file>

<file path=ppt/media/image17.jpeg>
</file>

<file path=ppt/media/image18.png>
</file>

<file path=ppt/media/image19.jpg>
</file>

<file path=ppt/media/image2.jpg>
</file>

<file path=ppt/media/image20.jpg>
</file>

<file path=ppt/media/image21.jpg>
</file>

<file path=ppt/media/image22.png>
</file>

<file path=ppt/media/image23.jpg>
</file>

<file path=ppt/media/image24.png>
</file>

<file path=ppt/media/image25.jpg>
</file>

<file path=ppt/media/image26.jpg>
</file>

<file path=ppt/media/image27.png>
</file>

<file path=ppt/media/image28.jpg>
</file>

<file path=ppt/media/image29.jpg>
</file>

<file path=ppt/media/image3.jpg>
</file>

<file path=ppt/media/image30.jpg>
</file>

<file path=ppt/media/image31.jpg>
</file>

<file path=ppt/media/image32.png>
</file>

<file path=ppt/media/image33.jpg>
</file>

<file path=ppt/media/image4.jpe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51163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6038" y="0"/>
            <a:ext cx="2951162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C90B72-880C-4DFD-AA4C-813CDA40BBFF}" type="datetimeFigureOut">
              <a:rPr lang="de-DE" smtClean="0"/>
              <a:pPr/>
              <a:t>13.07.2017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20750" y="746125"/>
            <a:ext cx="4967288" cy="37258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1038" y="4721225"/>
            <a:ext cx="5446712" cy="44719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Textmasterformate durch Klicken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40863"/>
            <a:ext cx="2951163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6038" y="9440863"/>
            <a:ext cx="2951162" cy="4968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760E89-80AF-45DC-8E0B-DB9D7D926BD1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67668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3D8A0D2F-565B-4632-A544-886D4D1B5E8C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0F953E12-421B-4955-A9B9-A15A5D78A9DD}" type="slidenum">
              <a:t>1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69975" y="1042988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>
          <a:xfrm>
            <a:off x="681038" y="4721225"/>
            <a:ext cx="5446712" cy="261610"/>
          </a:xfrm>
        </p:spPr>
        <p:txBody>
          <a:bodyPr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 sz="11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67A4159D-5F38-489B-8BAC-61DA433B6DBB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821C46F2-E048-4A92-8F40-52C68EE9EACC}" type="slidenum">
              <a:t>11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 anchorCtr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60CF9EE6-1B44-4A6A-A552-939A8616CC39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DB8D00DC-C1AE-4A1A-B5CC-5EF7A5231C8E}" type="slidenum">
              <a:t>12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 anchorCtr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1" hangingPunct="0">
              <a:lnSpc>
                <a:spcPct val="130000"/>
              </a:lnSpc>
            </a:pPr>
            <a:r>
              <a:rPr lang="de-DE" sz="1300">
                <a:latin typeface="Arial" pitchFamily="18"/>
                <a:cs typeface="Tahoma" pitchFamily="2"/>
              </a:rPr>
              <a:t>Engpässe und Blockaden bekommen erhöhte </a:t>
            </a:r>
            <a:br>
              <a:rPr lang="de-DE" sz="1300">
                <a:latin typeface="Arial" pitchFamily="18"/>
                <a:cs typeface="Tahoma" pitchFamily="2"/>
              </a:rPr>
            </a:br>
            <a:r>
              <a:rPr lang="de-DE" sz="1300">
                <a:latin typeface="Arial" pitchFamily="18"/>
                <a:cs typeface="Tahoma" pitchFamily="2"/>
              </a:rPr>
              <a:t>Aufmerksamkeit</a:t>
            </a:r>
          </a:p>
          <a:p>
            <a:pPr marL="0" lvl="1" hangingPunct="0">
              <a:lnSpc>
                <a:spcPct val="130000"/>
              </a:lnSpc>
            </a:pPr>
            <a:r>
              <a:rPr lang="de-DE" sz="1300">
                <a:latin typeface="Arial" pitchFamily="18"/>
                <a:cs typeface="Tahoma" pitchFamily="2"/>
              </a:rPr>
              <a:t>„Arbeite zuerst an deinem Problem, bevor du</a:t>
            </a:r>
          </a:p>
          <a:p>
            <a:pPr marL="0" lvl="1" hangingPunct="0">
              <a:lnSpc>
                <a:spcPct val="130000"/>
              </a:lnSpc>
            </a:pPr>
            <a:r>
              <a:rPr lang="de-DE" sz="1300">
                <a:latin typeface="Arial" pitchFamily="18"/>
                <a:cs typeface="Tahoma" pitchFamily="2"/>
              </a:rPr>
              <a:t>neue Arbeiten startest“</a:t>
            </a:r>
          </a:p>
          <a:p>
            <a:pPr marL="0" lvl="1" hangingPunct="0">
              <a:lnSpc>
                <a:spcPct val="130000"/>
              </a:lnSpc>
            </a:pPr>
            <a:r>
              <a:rPr lang="de-DE" sz="1300">
                <a:latin typeface="Arial" pitchFamily="18"/>
                <a:cs typeface="Tahoma" pitchFamily="2"/>
              </a:rPr>
              <a:t>Ziel: Zusagen und Vereinbarungen treffen können</a:t>
            </a:r>
          </a:p>
          <a:p>
            <a:pPr marL="0" lvl="1" hangingPunct="0">
              <a:lnSpc>
                <a:spcPct val="130000"/>
              </a:lnSpc>
            </a:pPr>
            <a:r>
              <a:rPr lang="de-DE" sz="1300">
                <a:latin typeface="Arial" pitchFamily="18"/>
                <a:cs typeface="Tahoma" pitchFamily="2"/>
              </a:rPr>
              <a:t>Kommunikation fördern!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5436BFE4-7470-4336-960D-AADA5E22FFDF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F253D03D-7BA4-454D-A881-EB7078B10515}" type="slidenum">
              <a:t>13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 anchorCtr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1" hangingPunct="0">
              <a:lnSpc>
                <a:spcPct val="130000"/>
              </a:lnSpc>
            </a:pPr>
            <a:r>
              <a:rPr lang="de-DE" sz="1300">
                <a:latin typeface="Arial" pitchFamily="18"/>
                <a:cs typeface="Tahoma" pitchFamily="2"/>
              </a:rPr>
              <a:t>Sobald ein Problem auftritt, muss es gelöst werden (Verbesserungsprozess)!</a:t>
            </a:r>
          </a:p>
          <a:p>
            <a:pPr marL="0" lvl="1" hangingPunct="0">
              <a:lnSpc>
                <a:spcPct val="130000"/>
              </a:lnSpc>
            </a:pPr>
            <a:r>
              <a:rPr lang="de-DE" sz="1300">
                <a:latin typeface="Arial" pitchFamily="18"/>
                <a:cs typeface="Tahoma" pitchFamily="2"/>
              </a:rPr>
              <a:t>Anpassungen der Regeln erfolgen durch das Team und gehören zum Feedback-Mechanismus (Nachgang)</a:t>
            </a:r>
          </a:p>
          <a:p>
            <a:pPr marL="0" lvl="1" hangingPunct="0">
              <a:lnSpc>
                <a:spcPct val="130000"/>
              </a:lnSpc>
            </a:pPr>
            <a:r>
              <a:rPr lang="de-DE" sz="1300">
                <a:latin typeface="Arial" pitchFamily="18"/>
                <a:cs typeface="Tahoma" pitchFamily="2"/>
              </a:rPr>
              <a:t>Regeln nehmen Emotionen aus der Diskussion (Versachlichung), da über die Regeln diskutiert wird und nicht über die Mitarbeiter</a:t>
            </a:r>
          </a:p>
          <a:p>
            <a:pPr marL="0" lvl="1" hangingPunct="0">
              <a:lnSpc>
                <a:spcPct val="130000"/>
              </a:lnSpc>
            </a:pPr>
            <a:r>
              <a:rPr lang="de-DE" sz="1300">
                <a:latin typeface="Arial" pitchFamily="18"/>
                <a:cs typeface="Tahoma" pitchFamily="2"/>
              </a:rPr>
              <a:t>Bsp.: „Die Aufgabe steht schon 2 Wochen in der Spalte 'Entwicklung'? Können wir da was machen?“ - „Die Aufgabe ist abhängig von der Zuarbeit eines anderen Projekts...“ - „Oh, dann brauchen wir vielleicht eine passende 'Aufgabenphase' dafür, damit wir das sehen können und damit der Flow nicht stockt!“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26D6A15A-E2CB-4031-9A01-C6C05AF53C26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83E97E32-F7BD-4134-98FE-0C783F873959}" type="slidenum">
              <a:t>14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 anchorCtr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hangingPunct="1">
              <a:lnSpc>
                <a:spcPct val="130000"/>
              </a:lnSpc>
              <a:buNone/>
            </a:pPr>
            <a:r>
              <a:rPr lang="de-DE" sz="1100">
                <a:solidFill>
                  <a:srgbClr val="000000"/>
                </a:solidFill>
                <a:cs typeface="Arial" pitchFamily="2"/>
              </a:rPr>
              <a:t>Feedback: Dranbleiben ist wichtig!</a:t>
            </a:r>
          </a:p>
          <a:p>
            <a:pPr lvl="0" hangingPunct="1">
              <a:lnSpc>
                <a:spcPct val="130000"/>
              </a:lnSpc>
              <a:buNone/>
            </a:pPr>
            <a:endParaRPr lang="de-DE" sz="1100">
              <a:solidFill>
                <a:srgbClr val="000000"/>
              </a:solidFill>
              <a:cs typeface="Arial" pitchFamily="2"/>
            </a:endParaRPr>
          </a:p>
          <a:p>
            <a:pPr lvl="0" hangingPunct="1">
              <a:lnSpc>
                <a:spcPct val="130000"/>
              </a:lnSpc>
              <a:buNone/>
            </a:pPr>
            <a:r>
              <a:rPr lang="de-DE" sz="1100">
                <a:solidFill>
                  <a:srgbClr val="000000"/>
                </a:solidFill>
                <a:cs typeface="Arial" pitchFamily="2"/>
              </a:rPr>
              <a:t>- Gibt keinen Prozess-Verantwortlichen (Scrum-Master o.ä.), das Team verantwortet den Prozess</a:t>
            </a:r>
          </a:p>
          <a:p>
            <a:pPr lvl="0" hangingPunct="1">
              <a:lnSpc>
                <a:spcPct val="130000"/>
              </a:lnSpc>
              <a:buNone/>
            </a:pPr>
            <a:r>
              <a:rPr lang="de-DE" sz="1100">
                <a:solidFill>
                  <a:srgbClr val="000000"/>
                </a:solidFill>
                <a:cs typeface="Arial" pitchFamily="2"/>
              </a:rPr>
              <a:t>- Commitment aller Teammitglieder wichtig (!= „aber es hat jeden Tag jemand HomeOffice, da können wir keine Kanban-Dailys machen“ oder „wir reden ja sowieso jeden Tag, wir brauchen keine Dailys“)</a:t>
            </a:r>
          </a:p>
          <a:p>
            <a:pPr lvl="0" hangingPunct="1">
              <a:lnSpc>
                <a:spcPct val="130000"/>
              </a:lnSpc>
              <a:buNone/>
            </a:pPr>
            <a:r>
              <a:rPr lang="de-DE" sz="1100">
                <a:solidFill>
                  <a:srgbClr val="000000"/>
                </a:solidFill>
                <a:cs typeface="Arial" pitchFamily="2"/>
              </a:rPr>
              <a:t>- Retrospektiven bei INEX: „Walk the Board“-Termine, 1x im Monat</a:t>
            </a:r>
          </a:p>
          <a:p>
            <a:pPr lvl="0" hangingPunct="1">
              <a:lnSpc>
                <a:spcPct val="130000"/>
              </a:lnSpc>
              <a:buNone/>
            </a:pPr>
            <a:r>
              <a:rPr lang="de-DE" sz="1100">
                <a:solidFill>
                  <a:srgbClr val="000000"/>
                </a:solidFill>
                <a:cs typeface="Arial" pitchFamily="2"/>
              </a:rPr>
              <a:t>- Anpassungen am Anfang häufiger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0827F86B-D951-4863-BC37-D1621C7D6762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5D4FD4D4-E630-4DCA-9033-EFC317582E50}" type="slidenum">
              <a:t>15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 anchorCtr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71F1E182-F6B7-44A4-A220-2DF9745264EA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F9CACB0C-C868-4572-8F19-87639F1B412A}" type="slidenum">
              <a:t>16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5186199E-86CB-4AFF-A222-BF0CDB2FB56B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107CEDEC-C7D2-4577-95F9-E7005DFF2255}" type="slidenum">
              <a:t>17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Definition of Done:</a:t>
            </a:r>
          </a:p>
          <a:p>
            <a:pPr lvl="0">
              <a:buNone/>
            </a:pPr>
            <a:r>
              <a:rPr lang="de-DE"/>
              <a:t>- Team muss sich auf eine DoD festlegen und die Einhaltung gemeinsam überwachen</a:t>
            </a:r>
          </a:p>
          <a:p>
            <a:pPr lvl="0">
              <a:buNone/>
            </a:pPr>
            <a:r>
              <a:rPr lang="de-DE"/>
              <a:t>- In Praxis gelebter Prozess: Unterschied zum „starren“ Regelkorsett von Scrum PLUS Akzeptanz der Teammitglieder</a:t>
            </a:r>
          </a:p>
          <a:p>
            <a:pPr lvl="0">
              <a:buNone/>
            </a:pPr>
            <a:endParaRPr lang="de-DE"/>
          </a:p>
          <a:p>
            <a:pPr lvl="0">
              <a:buNone/>
            </a:pPr>
            <a:endParaRPr lang="de-DE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82926271-7CA1-4C4D-92E9-E6AD0B12F977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57344D50-E633-4C5A-94BF-1FC19F406F10}" type="slidenum">
              <a:t>18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Eckpfeiler:</a:t>
            </a:r>
          </a:p>
          <a:p>
            <a:pPr lvl="0">
              <a:buNone/>
            </a:pPr>
            <a:endParaRPr lang="de-DE"/>
          </a:p>
          <a:p>
            <a:pPr lvl="0">
              <a:buNone/>
            </a:pPr>
            <a:r>
              <a:rPr lang="de-DE"/>
              <a:t>- Input-Queue: auch Backlog, Aufgabenpool</a:t>
            </a:r>
          </a:p>
          <a:p>
            <a:pPr lvl="0">
              <a:buNone/>
            </a:pPr>
            <a:r>
              <a:rPr lang="de-DE"/>
              <a:t>- Strukturierung der Input-Queue ebenfalls möglich, genauso wie Priorisierung</a:t>
            </a:r>
          </a:p>
          <a:p>
            <a:pPr lvl="0">
              <a:buNone/>
            </a:pPr>
            <a:endParaRPr lang="de-DE"/>
          </a:p>
          <a:p>
            <a:pPr lvl="0">
              <a:buNone/>
            </a:pPr>
            <a:r>
              <a:rPr lang="de-DE"/>
              <a:t>- Output-Queue: „Fertig“, entspricht DoD-Definition</a:t>
            </a: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C5C9C5DF-34DD-498E-8B26-18E996C3F071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5A211F84-C4EE-4396-AB62-97AD3B595212}" type="slidenum">
              <a:t>19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6D56103A-3B38-4230-91A0-4BD0188D2760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EC5ADF7C-F9F6-40A6-83E1-1028B9CFCD9D}" type="slidenum">
              <a:t>20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760E89-80AF-45DC-8E0B-DB9D7D926BD1}" type="slidenum">
              <a:rPr lang="de-DE" smtClean="0"/>
              <a:pPr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04304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5AF8DED2-9B01-4830-BC11-42B5ACFE9675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91F23372-4619-4BE0-90C0-DEC7C82E96BE}" type="slidenum">
              <a:t>21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8C69762A-DA1D-48D8-901E-9B3C562AC9BA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A69FCED0-E085-4B27-9B58-4F12BBD711A3}" type="slidenum">
              <a:t>22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64E9918B-0288-4432-ABB9-C8D1B1D7845F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78A9A6B6-080B-4D24-BBBA-4A649310F149}" type="slidenum">
              <a:t>23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Durch Slack entsteht Optimierungspotential!</a:t>
            </a:r>
          </a:p>
          <a:p>
            <a:pPr lvl="0">
              <a:buNone/>
            </a:pPr>
            <a:endParaRPr lang="de-DE"/>
          </a:p>
          <a:p>
            <a:pPr lvl="0">
              <a:buNone/>
            </a:pPr>
            <a:r>
              <a:rPr lang="de-DE"/>
              <a:t>- 20% Zeit =&gt; künstliches Limit</a:t>
            </a:r>
          </a:p>
          <a:p>
            <a:pPr lvl="0">
              <a:buNone/>
            </a:pPr>
            <a:r>
              <a:rPr lang="de-DE"/>
              <a:t>- „Effizienzgrad“ als Mangementziel künstlich verringern, um Slack zu schaffen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4BFF638D-D8E5-4CE9-AFB4-5DCA3E180E6B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187D94A0-B0F0-4F16-9477-E971BFE04CBE}" type="slidenum">
              <a:t>24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C6173F97-080E-4158-9551-D92C5A906393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E0F93868-6267-4A9C-A66C-9B20E3D75CA8}" type="slidenum">
              <a:t>25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64337BD7-E91E-4FF3-AD60-CC5B0C3C45CD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686CD43A-6F41-40D9-920D-693FA89B9A12}" type="slidenum">
              <a:t>26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9F44958F-7FEF-4277-8136-0AA390CCB498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FD2BAE12-A5A3-467E-84FB-FCD2B1043E22}" type="slidenum">
              <a:t>28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7DE47F5A-F7C7-477A-89B9-F2714EB9C285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E9A0CE30-BD09-4725-98F1-0887D5E14E68}" type="slidenum">
              <a:t>29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 sz="240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7DE47F5A-F7C7-477A-89B9-F2714EB9C285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E9A0CE30-BD09-4725-98F1-0887D5E14E68}" type="slidenum">
              <a:t>30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 sz="240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A0F1BB60-2C28-4924-A045-0CD25973F8E5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EEAB6735-219D-468E-90FA-DE61D89FB46C}" type="slidenum">
              <a:t>31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F76A9169-F273-4CD0-8EC9-872A512865F4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E6138817-E5A4-42B5-89DC-45DDD522AEC8}" type="slidenum">
              <a:t>4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6217E256-FC70-4924-B63E-CCB4FD12018D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01ADDAE8-61F6-4295-A0BB-46C318F93170}" type="slidenum">
              <a:t>32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8F27CB47-2A16-4BD0-93B2-223A92650CCE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4484A686-1749-474B-845D-97D0C06D082F}" type="slidenum">
              <a:t>33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10D92DEF-E4E9-4BC2-9E31-D26785712524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0BBC6050-041E-4831-81FA-1EE03509E85B}" type="slidenum">
              <a:t>34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CC9AB1A0-6CB5-4734-AE70-033376CAE198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90074075-F6AC-4C5E-836C-24363B34E1EE}" type="slidenum">
              <a:t>35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00347BB7-2D82-4BEB-AA4C-38B07D01E8DD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C7737961-320B-47E4-8801-4A5D13D4BCA0}" type="slidenum">
              <a:t>36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D74D49C2-BB8A-4C86-B450-0AD0F58A0256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A0E7F2FA-90CB-4042-AD83-DB1766863218}" type="slidenum">
              <a:t>37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93D04705-890F-4B8C-9839-C76022465475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E4CA9D34-7232-4A6D-BC50-079669C3EE91}" type="slidenum">
              <a:t>5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 anchorCtr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 sz="1700"/>
              <a:t>Crux Veränderungsbereitschaft:</a:t>
            </a:r>
          </a:p>
          <a:p>
            <a:pPr lvl="0"/>
            <a:r>
              <a:rPr lang="de-DE" sz="1700"/>
              <a:t>Vom Management (aka „Support“)</a:t>
            </a:r>
          </a:p>
          <a:p>
            <a:pPr lvl="0"/>
            <a:r>
              <a:rPr lang="de-DE" sz="1700"/>
              <a:t>Von den Mitarbeitern</a:t>
            </a:r>
          </a:p>
          <a:p>
            <a:pPr lvl="0"/>
            <a:endParaRPr lang="de-DE" sz="1700"/>
          </a:p>
          <a:p>
            <a:pPr lvl="0"/>
            <a:r>
              <a:rPr lang="de-DE" sz="1700"/>
              <a:t>Change Prozess!</a:t>
            </a:r>
          </a:p>
          <a:p>
            <a:pPr lvl="0"/>
            <a:endParaRPr lang="de-DE" sz="1700"/>
          </a:p>
          <a:p>
            <a:pPr lvl="0"/>
            <a:r>
              <a:rPr lang="de-DE" sz="1700"/>
              <a:t>Veränderungsbereitschaft der Mitarbeiter versiegt, wenn der Kanban-Prozess als „Mittel zur Kontrolle“ missbraucht wird!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A3909480-8983-4FB8-9ECC-8CE2CBA3206E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9710AC2D-427F-45B6-9EDF-F641E77623A7}" type="slidenum">
              <a:t>6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 anchorCtr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lnSpc>
                <a:spcPct val="130000"/>
              </a:lnSpc>
            </a:pPr>
            <a:r>
              <a:rPr lang="de-DE" sz="1100" dirty="0"/>
              <a:t>Grundprinzipien:</a:t>
            </a:r>
          </a:p>
          <a:p>
            <a:pPr lvl="0">
              <a:lnSpc>
                <a:spcPct val="130000"/>
              </a:lnSpc>
            </a:pPr>
            <a:r>
              <a:rPr lang="de-DE" sz="1100" dirty="0"/>
              <a:t>Kanban beginnt dort, wo sich ein System gerade befindet</a:t>
            </a:r>
          </a:p>
          <a:p>
            <a:pPr lvl="0">
              <a:lnSpc>
                <a:spcPct val="130000"/>
              </a:lnSpc>
            </a:pPr>
            <a:r>
              <a:rPr lang="de-DE" dirty="0"/>
              <a:t>Kanban respektiert die bestehende Ordnung</a:t>
            </a:r>
          </a:p>
          <a:p>
            <a:pPr lvl="0">
              <a:lnSpc>
                <a:spcPct val="130000"/>
              </a:lnSpc>
            </a:pPr>
            <a:r>
              <a:rPr lang="de-DE" dirty="0"/>
              <a:t>Kanban strebt inkrementelle, evolutionäre Veränderungen an</a:t>
            </a:r>
          </a:p>
          <a:p>
            <a:pPr lvl="0">
              <a:lnSpc>
                <a:spcPct val="130000"/>
              </a:lnSpc>
            </a:pPr>
            <a:r>
              <a:rPr lang="de-DE" sz="1100" dirty="0"/>
              <a:t>Kanban benö</a:t>
            </a:r>
            <a:r>
              <a:rPr lang="de-DE" dirty="0"/>
              <a:t>tigt Leadership</a:t>
            </a:r>
          </a:p>
          <a:p>
            <a:pPr lvl="0">
              <a:lnSpc>
                <a:spcPct val="130000"/>
              </a:lnSpc>
            </a:pPr>
            <a:r>
              <a:rPr lang="de-DE" dirty="0"/>
              <a:t>Kanban ist eine Veränderungsinitiative</a:t>
            </a:r>
          </a:p>
          <a:p>
            <a:pPr lvl="0">
              <a:lnSpc>
                <a:spcPct val="130000"/>
              </a:lnSpc>
            </a:pPr>
            <a:r>
              <a:rPr lang="de-DE" dirty="0"/>
              <a:t>Kanban geht es um die gesamte Arbeitskultur</a:t>
            </a:r>
          </a:p>
          <a:p>
            <a:pPr lvl="0">
              <a:lnSpc>
                <a:spcPct val="130000"/>
              </a:lnSpc>
            </a:pPr>
            <a:r>
              <a:rPr lang="de-DE" dirty="0"/>
              <a:t>Kanban dreht sich um Menschen, nicht um Mechaniken</a:t>
            </a:r>
          </a:p>
          <a:p>
            <a:pPr lvl="0">
              <a:lnSpc>
                <a:spcPct val="130000"/>
              </a:lnSpc>
            </a:pPr>
            <a:r>
              <a:rPr lang="de-DE" dirty="0"/>
              <a:t>Kanban ist Teamsport.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D0456E27-0351-45D5-AA2C-802CB8513C0E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C86286A3-A60F-478D-A7AF-22160651FD09}" type="slidenum">
              <a:t>7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76AFE27C-ADED-48C2-8593-82E1FBCFB575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A0D4F58D-D487-43BD-AD81-E18E8DC032E6}" type="slidenum">
              <a:t>8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1C2DA3EC-D571-4A32-B325-8CDD7F5DB7A7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D69D8162-FE57-4FA4-8A5D-0B02673A1F21}" type="slidenum">
              <a:t>9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 anchorCtr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4"/>
          <p:cNvSpPr txBox="1">
            <a:spLocks noGrp="1"/>
          </p:cNvSpPr>
          <p:nvPr>
            <p:ph type="dt" idx="1"/>
          </p:nvPr>
        </p:nvSpPr>
        <p:spPr>
          <a:ln/>
        </p:spPr>
        <p:txBody>
          <a:bodyPr lIns="0" tIns="0" rIns="0" bIns="0" anchor="t" anchorCtr="0"/>
          <a:lstStyle/>
          <a:p>
            <a:pPr lvl="0"/>
            <a:fld id="{9976878A-8B68-43E9-81E5-A62E00DEC7EE}" type="datetimeFigureOut">
              <a:t>13.07.2017</a:t>
            </a:fld>
            <a:endParaRPr lang="de-DE"/>
          </a:p>
        </p:txBody>
      </p:sp>
      <p:sp>
        <p:nvSpPr>
          <p:cNvPr id="5" name="Foliennummernplatzhalter 6"/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lIns="0" tIns="0" rIns="0" bIns="0" anchor="b" anchorCtr="0"/>
          <a:lstStyle/>
          <a:p>
            <a:pPr lvl="0"/>
            <a:fld id="{F53B389A-2B70-4987-9680-759EDE29384B}" type="slidenum">
              <a:t>10</a:t>
            </a:fld>
            <a:endParaRPr lang="de-DE"/>
          </a:p>
        </p:txBody>
      </p:sp>
      <p:sp>
        <p:nvSpPr>
          <p:cNvPr id="2" name="Folienbildplatzhalt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071563" y="1044575"/>
            <a:ext cx="4635500" cy="3476625"/>
          </a:xfrm>
          <a:solidFill>
            <a:srgbClr val="99CCFF"/>
          </a:solidFill>
          <a:ln w="25400">
            <a:solidFill>
              <a:srgbClr val="000000"/>
            </a:solidFill>
            <a:prstDash val="solid"/>
          </a:ln>
        </p:spPr>
      </p:sp>
      <p:sp>
        <p:nvSpPr>
          <p:cNvPr id="3" name="Notizenplatzhalter 2"/>
          <p:cNvSpPr txBox="1">
            <a:spLocks noGrp="1"/>
          </p:cNvSpPr>
          <p:nvPr>
            <p:ph type="body" sz="quarter" idx="1"/>
          </p:nvPr>
        </p:nvSpPr>
        <p:spPr/>
        <p:txBody>
          <a:bodyPr anchorCtr="0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de-DE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5800" y="1772816"/>
            <a:ext cx="7772400" cy="1082551"/>
          </a:xfrm>
        </p:spPr>
        <p:txBody>
          <a:bodyPr/>
          <a:lstStyle>
            <a:lvl1pPr algn="ctr">
              <a:defRPr sz="4000">
                <a:solidFill>
                  <a:schemeClr val="tx2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371600" y="3140968"/>
            <a:ext cx="6400800" cy="910952"/>
          </a:xfrm>
        </p:spPr>
        <p:txBody>
          <a:bodyPr>
            <a:noAutofit/>
          </a:bodyPr>
          <a:lstStyle>
            <a:lvl1pPr marL="0" indent="0" algn="ctr">
              <a:buNone/>
              <a:defRPr sz="28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Formatvorlage des Untertitelmasters durch Klicken bearbeiten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4FC3E3-6979-4269-96B3-790DAA24EC40}" type="datetime1">
              <a:rPr lang="de-DE" smtClean="0"/>
              <a:pPr/>
              <a:t>13.07.2017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A0801-B3FC-4314-B3C4-1E11294A16F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0" name="Textplatzhalter 9"/>
          <p:cNvSpPr>
            <a:spLocks noGrp="1"/>
          </p:cNvSpPr>
          <p:nvPr>
            <p:ph type="body" sz="quarter" idx="13" hasCustomPrompt="1"/>
          </p:nvPr>
        </p:nvSpPr>
        <p:spPr>
          <a:xfrm>
            <a:off x="1371600" y="4653136"/>
            <a:ext cx="6400800" cy="432345"/>
          </a:xfrm>
        </p:spPr>
        <p:txBody>
          <a:bodyPr>
            <a:no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 smtClean="0"/>
              <a:t>Autor</a:t>
            </a:r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4" hasCustomPrompt="1"/>
          </p:nvPr>
        </p:nvSpPr>
        <p:spPr>
          <a:xfrm>
            <a:off x="1371600" y="5156894"/>
            <a:ext cx="6400800" cy="432346"/>
          </a:xfrm>
        </p:spPr>
        <p:txBody>
          <a:bodyPr>
            <a:noAutofit/>
          </a:bodyPr>
          <a:lstStyle>
            <a:lvl1pPr marL="0" indent="0" algn="ctr">
              <a:buNone/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 smtClean="0"/>
              <a:t>Datum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457200" y="385200"/>
            <a:ext cx="6696000" cy="720000"/>
          </a:xfrm>
        </p:spPr>
        <p:txBody>
          <a:bodyPr/>
          <a:lstStyle>
            <a:lvl1pPr>
              <a:defRPr/>
            </a:lvl1pPr>
          </a:lstStyle>
          <a:p>
            <a:r>
              <a:rPr lang="de-DE" dirty="0" smtClean="0"/>
              <a:t>Agenda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457200" indent="-457200">
              <a:buFont typeface="+mj-lt"/>
              <a:buAutoNum type="arabicPeriod"/>
              <a:defRPr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de-DE" dirty="0" smtClean="0"/>
              <a:t>Punkt 1</a:t>
            </a:r>
          </a:p>
          <a:p>
            <a:pPr lvl="0"/>
            <a:r>
              <a:rPr lang="de-DE" dirty="0" smtClean="0"/>
              <a:t>Punkt 2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A0801-B3FC-4314-B3C4-1E11294A16F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7704B-30B7-4EF0-AB60-A7581A4A44D0}" type="datetime1">
              <a:rPr lang="de-DE" smtClean="0"/>
              <a:pPr/>
              <a:t>13.07.2017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26057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ufzählungsfolie-Stand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384196"/>
            <a:ext cx="6696000" cy="720000"/>
          </a:xfrm>
        </p:spPr>
        <p:txBody>
          <a:bodyPr/>
          <a:lstStyle>
            <a:lvl1pPr>
              <a:defRPr/>
            </a:lvl1pPr>
          </a:lstStyle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000" indent="-342000">
              <a:buClr>
                <a:schemeClr val="tx1"/>
              </a:buClr>
              <a:buSzPct val="125000"/>
              <a:buFont typeface="Arial" pitchFamily="34" charset="0"/>
              <a:buChar char="•"/>
              <a:defRPr baseline="0"/>
            </a:lvl1pPr>
            <a:lvl2pPr marL="742950" indent="-285750">
              <a:buClr>
                <a:schemeClr val="tx1"/>
              </a:buClr>
              <a:buSzPct val="110000"/>
              <a:buFont typeface="Arial" pitchFamily="34" charset="0"/>
              <a:buChar char="•"/>
              <a:defRPr/>
            </a:lvl2pPr>
            <a:lvl4pPr>
              <a:buFont typeface="Arial" pitchFamily="34" charset="0"/>
              <a:buChar char="•"/>
              <a:defRPr/>
            </a:lvl4pPr>
            <a:lvl5pPr>
              <a:buFont typeface="Arial" pitchFamily="34" charset="0"/>
              <a:buChar char="•"/>
              <a:defRPr/>
            </a:lvl5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A0801-B3FC-4314-B3C4-1E11294A16F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5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7704B-30B7-4EF0-AB60-A7581A4A44D0}" type="datetime1">
              <a:rPr lang="de-DE" smtClean="0"/>
              <a:pPr/>
              <a:t>13.07.2017</a:t>
            </a:fld>
            <a:endParaRPr lang="de-DE"/>
          </a:p>
        </p:txBody>
      </p:sp>
      <p:sp>
        <p:nvSpPr>
          <p:cNvPr id="7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26057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Aufzählung -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268760"/>
            <a:ext cx="4038600" cy="4857403"/>
          </a:xfrm>
        </p:spPr>
        <p:txBody>
          <a:bodyPr/>
          <a:lstStyle>
            <a:lvl1pPr>
              <a:buClr>
                <a:schemeClr val="tx1"/>
              </a:buClr>
              <a:buSzPct val="110000"/>
              <a:defRPr sz="2400"/>
            </a:lvl1pPr>
            <a:lvl2pPr marL="742950" indent="-285750">
              <a:buClr>
                <a:schemeClr val="tx1"/>
              </a:buClr>
              <a:buFont typeface="Arial" pitchFamily="34" charset="0"/>
              <a:buChar char="•"/>
              <a:defRPr sz="2000"/>
            </a:lvl2pPr>
            <a:lvl3pPr>
              <a:defRPr sz="2000"/>
            </a:lvl3pPr>
            <a:lvl4pPr marL="1600200" indent="-228600">
              <a:buClr>
                <a:schemeClr val="tx1"/>
              </a:buClr>
              <a:buFont typeface="Arial" pitchFamily="34" charset="0"/>
              <a:buChar char="•"/>
              <a:defRPr sz="2000"/>
            </a:lvl4pPr>
            <a:lvl5pPr marL="2057400" indent="-228600">
              <a:buClr>
                <a:schemeClr val="tx1"/>
              </a:buClr>
              <a:buFont typeface="Arial" pitchFamily="34" charset="0"/>
              <a:buChar char="•"/>
              <a:defRPr sz="20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268760"/>
            <a:ext cx="4038600" cy="4857403"/>
          </a:xfrm>
        </p:spPr>
        <p:txBody>
          <a:bodyPr/>
          <a:lstStyle>
            <a:lvl1pPr>
              <a:defRPr sz="2400"/>
            </a:lvl1pPr>
            <a:lvl2pPr marL="742950" indent="-285750">
              <a:defRPr lang="de-DE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>
              <a:defRPr lang="de-DE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>
              <a:defRPr lang="de-DE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>
              <a:defRPr lang="de-DE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>
          <a:xfrm>
            <a:off x="6758880" y="6356350"/>
            <a:ext cx="2133600" cy="365125"/>
          </a:xfrm>
        </p:spPr>
        <p:txBody>
          <a:bodyPr/>
          <a:lstStyle/>
          <a:p>
            <a:fld id="{57DA0801-B3FC-4314-B3C4-1E11294A16F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6" name="Datumsplatzhalter 3"/>
          <p:cNvSpPr>
            <a:spLocks noGrp="1"/>
          </p:cNvSpPr>
          <p:nvPr>
            <p:ph type="dt" sz="half" idx="13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7704B-30B7-4EF0-AB60-A7581A4A44D0}" type="datetime1">
              <a:rPr lang="de-DE" smtClean="0"/>
              <a:pPr/>
              <a:t>13.07.2017</a:t>
            </a:fld>
            <a:endParaRPr lang="de-DE"/>
          </a:p>
        </p:txBody>
      </p:sp>
      <p:sp>
        <p:nvSpPr>
          <p:cNvPr id="8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26057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olie 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A0801-B3FC-4314-B3C4-1E11294A16F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7704B-30B7-4EF0-AB60-A7581A4A44D0}" type="datetime1">
              <a:rPr lang="de-DE" smtClean="0"/>
              <a:pPr/>
              <a:t>13.07.2017</a:t>
            </a:fld>
            <a:endParaRPr lang="de-DE"/>
          </a:p>
        </p:txBody>
      </p:sp>
      <p:sp>
        <p:nvSpPr>
          <p:cNvPr id="6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26057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Folie 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A0801-B3FC-4314-B3C4-1E11294A16FD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7704B-30B7-4EF0-AB60-A7581A4A44D0}" type="datetime1">
              <a:rPr lang="de-DE" smtClean="0"/>
              <a:pPr/>
              <a:t>13.07.2017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26057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57200" y="384236"/>
            <a:ext cx="6696000" cy="720000"/>
          </a:xfrm>
          <a:prstGeom prst="rect">
            <a:avLst/>
          </a:prstGeom>
        </p:spPr>
        <p:txBody>
          <a:bodyPr vert="horz" lIns="91440" tIns="0" rIns="91440" bIns="45720" rtlCol="0" anchor="t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199" y="1268760"/>
            <a:ext cx="8434799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000" lvl="0" indent="-342000" algn="l" defTabSz="914400" rtl="0" eaLnBrk="1" latinLnBrk="0" hangingPunct="1">
              <a:spcBef>
                <a:spcPts val="800"/>
              </a:spcBef>
              <a:buClr>
                <a:schemeClr val="tx1"/>
              </a:buClr>
              <a:buSzPct val="125000"/>
              <a:buFont typeface="Arial" pitchFamily="34" charset="0"/>
              <a:buChar char="•"/>
            </a:pPr>
            <a:r>
              <a:rPr lang="de-DE" dirty="0" smtClean="0"/>
              <a:t>Textmasterformate durch Klicken bearbeiten</a:t>
            </a:r>
          </a:p>
          <a:p>
            <a:pPr marL="742950" lvl="1" indent="-285750" algn="l" defTabSz="914400" rtl="0" eaLnBrk="1" latinLnBrk="0" hangingPunct="1">
              <a:spcBef>
                <a:spcPts val="800"/>
              </a:spcBef>
              <a:buClr>
                <a:schemeClr val="tx1"/>
              </a:buClr>
              <a:buSzPct val="110000"/>
              <a:buFont typeface="Arial" pitchFamily="34" charset="0"/>
              <a:buChar char="•"/>
            </a:pPr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7704B-30B7-4EF0-AB60-A7581A4A44D0}" type="datetime1">
              <a:rPr lang="de-DE" smtClean="0"/>
              <a:pPr/>
              <a:t>13.07.2017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3260576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675888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A0801-B3FC-4314-B3C4-1E11294A16FD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9950" y="273600"/>
            <a:ext cx="1152049" cy="39620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spcBef>
          <a:spcPct val="0"/>
        </a:spcBef>
        <a:buNone/>
        <a:defRPr sz="2400" kern="1200">
          <a:solidFill>
            <a:schemeClr val="tx2"/>
          </a:solidFill>
          <a:latin typeface="Arial Black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Char char="•"/>
        <a:defRPr lang="de-DE" sz="2400" kern="1200" baseline="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ts val="800"/>
        </a:spcBef>
        <a:buFont typeface="Arial" pitchFamily="34" charset="0"/>
        <a:buChar char="•"/>
        <a:defRPr lang="de-DE" sz="20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ts val="800"/>
        </a:spcBef>
        <a:buFont typeface="Arial" pitchFamily="34" charset="0"/>
        <a:buChar char="•"/>
        <a:defRPr lang="de-DE" sz="20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ts val="800"/>
        </a:spcBef>
        <a:buFont typeface="Arial" pitchFamily="34" charset="0"/>
        <a:buChar char="•"/>
        <a:defRPr lang="de-DE" sz="20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ts val="800"/>
        </a:spcBef>
        <a:buFont typeface="Arial" pitchFamily="34" charset="0"/>
        <a:buChar char="•"/>
        <a:defRPr lang="de-DE" sz="20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Kanban" TargetMode="Externa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0.jpg"/><Relationship Id="rId5" Type="http://schemas.openxmlformats.org/officeDocument/2006/relationships/hyperlink" Target="https://de.wikipedia.org/wiki/Theory_of_Constraints" TargetMode="External"/><Relationship Id="rId4" Type="http://schemas.openxmlformats.org/officeDocument/2006/relationships/hyperlink" Target="https://de.wikipedia.org/wiki/Kanban_%28Softwareentwicklung%29" TargetMode="Externa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 txBox="1">
            <a:spLocks noGrp="1" noMove="1" noResize="1"/>
          </p:cNvSpPr>
          <p:nvPr>
            <p:ph type="title" idx="4294967295"/>
          </p:nvPr>
        </p:nvSpPr>
        <p:spPr>
          <a:xfrm>
            <a:off x="4917861" y="1462898"/>
            <a:ext cx="4006783" cy="2238321"/>
          </a:xfrm>
        </p:spPr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 dirty="0" smtClean="0"/>
              <a:t>Guerilla-Kanban </a:t>
            </a:r>
            <a:r>
              <a:rPr lang="de-DE" dirty="0"/>
              <a:t>– Theorie und Praxis</a:t>
            </a:r>
          </a:p>
        </p:txBody>
      </p:sp>
      <p:sp>
        <p:nvSpPr>
          <p:cNvPr id="3" name="Textfeld 2"/>
          <p:cNvSpPr txBox="1"/>
          <p:nvPr/>
        </p:nvSpPr>
        <p:spPr>
          <a:xfrm>
            <a:off x="979653" y="1142889"/>
            <a:ext cx="65" cy="17703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de-DE" sz="12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Mangal" pitchFamily="2"/>
            </a:endParaRPr>
          </a:p>
        </p:txBody>
      </p:sp>
      <p:sp>
        <p:nvSpPr>
          <p:cNvPr id="4" name="Untertitel 3"/>
          <p:cNvSpPr txBox="1">
            <a:spLocks noGrp="1" noMove="1" noResize="1"/>
          </p:cNvSpPr>
          <p:nvPr>
            <p:ph type="subTitle" idx="4294967295"/>
          </p:nvPr>
        </p:nvSpPr>
        <p:spPr>
          <a:xfrm>
            <a:off x="4917861" y="3996847"/>
            <a:ext cx="4006783" cy="2538302"/>
          </a:xfrm>
        </p:spPr>
        <p:txBody>
          <a:bodyPr>
            <a:norm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algn="l">
              <a:buNone/>
            </a:pPr>
            <a:endParaRPr lang="de-DE" sz="1650" b="0" dirty="0"/>
          </a:p>
          <a:p>
            <a:pPr lvl="0" algn="l">
              <a:buNone/>
            </a:pPr>
            <a:endParaRPr lang="de-DE" sz="1650" b="0" dirty="0"/>
          </a:p>
          <a:p>
            <a:pPr lvl="0" algn="l">
              <a:buNone/>
            </a:pPr>
            <a:endParaRPr lang="de-DE" sz="1650" b="0" dirty="0"/>
          </a:p>
          <a:p>
            <a:pPr lvl="0" algn="l">
              <a:buNone/>
            </a:pPr>
            <a:endParaRPr lang="de-DE" sz="1650" b="0" dirty="0"/>
          </a:p>
          <a:p>
            <a:pPr lvl="0" algn="l">
              <a:buNone/>
            </a:pPr>
            <a:endParaRPr lang="de-DE" sz="1650" b="0" dirty="0"/>
          </a:p>
          <a:p>
            <a:pPr lvl="0" algn="l">
              <a:buNone/>
            </a:pPr>
            <a:endParaRPr lang="de-DE" sz="1650" b="0" dirty="0"/>
          </a:p>
          <a:p>
            <a:pPr lvl="0" algn="l">
              <a:buNone/>
            </a:pPr>
            <a:endParaRPr lang="de-DE" sz="1650" b="0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0" y="2197395"/>
            <a:ext cx="9143433" cy="3549705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Textfeld 6"/>
          <p:cNvSpPr txBox="1"/>
          <p:nvPr/>
        </p:nvSpPr>
        <p:spPr>
          <a:xfrm>
            <a:off x="2407990" y="5778998"/>
            <a:ext cx="432745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 smtClean="0"/>
              <a:t>Christoph Meyer</a:t>
            </a:r>
          </a:p>
          <a:p>
            <a:pPr algn="ctr"/>
            <a:r>
              <a:rPr lang="de-DE" dirty="0" smtClean="0"/>
              <a:t>viadee GmbH</a:t>
            </a:r>
          </a:p>
          <a:p>
            <a:pPr algn="ctr"/>
            <a:r>
              <a:rPr lang="de-DE" dirty="0" smtClean="0"/>
              <a:t>Juli 2017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8478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7A2D8435-C541-40C9-965E-9A534D73B781}" type="slidenum">
              <a:t>10</a:t>
            </a:fld>
            <a:endParaRPr lang="de-DE"/>
          </a:p>
        </p:txBody>
      </p:sp>
      <p:sp>
        <p:nvSpPr>
          <p:cNvPr id="2" name="Textplatzhalter 1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>
              <a:lnSpc>
                <a:spcPct val="130000"/>
              </a:lnSpc>
            </a:pPr>
            <a:r>
              <a:rPr lang="de-DE" sz="2000" dirty="0"/>
              <a:t>Mache Arbeit sichtbar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Visualisierung mit „Tickets“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Kanban-Board: physikalisch oder elektronisch</a:t>
            </a:r>
          </a:p>
          <a:p>
            <a:pPr lvl="2">
              <a:lnSpc>
                <a:spcPct val="130000"/>
              </a:lnSpc>
            </a:pPr>
            <a:r>
              <a:rPr lang="de-DE" sz="2000" dirty="0" smtClean="0"/>
              <a:t>Praxistipp: </a:t>
            </a:r>
            <a:r>
              <a:rPr lang="de-DE" sz="2000" dirty="0"/>
              <a:t>Kanban mit </a:t>
            </a:r>
            <a:r>
              <a:rPr lang="de-DE" sz="2000" dirty="0" err="1"/>
              <a:t>Atlassian</a:t>
            </a:r>
            <a:r>
              <a:rPr lang="de-DE" sz="2000" dirty="0"/>
              <a:t> JIRA abbildbar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Ersetzung des Push-Prinzips durch das Pull-Prinzip</a:t>
            </a:r>
          </a:p>
          <a:p>
            <a:pPr lvl="2">
              <a:lnSpc>
                <a:spcPct val="130000"/>
              </a:lnSpc>
            </a:pPr>
            <a:r>
              <a:rPr lang="de-DE" sz="2000" dirty="0"/>
              <a:t>Das Team nimmt sich die Aufgaben</a:t>
            </a:r>
          </a:p>
          <a:p>
            <a:pPr lvl="2">
              <a:lnSpc>
                <a:spcPct val="130000"/>
              </a:lnSpc>
            </a:pPr>
            <a:r>
              <a:rPr lang="de-DE" sz="2000" dirty="0"/>
              <a:t>Eigenverantwortlichkeit</a:t>
            </a:r>
          </a:p>
        </p:txBody>
      </p:sp>
      <p:sp>
        <p:nvSpPr>
          <p:cNvPr id="3" name="Titel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Kernpunkte (1/6)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962312" y="4006300"/>
            <a:ext cx="3181688" cy="28517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14826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2C1D9F38-DF2D-4C3F-9AE4-007D21C2C02A}" type="slidenum">
              <a:t>11</a:t>
            </a:fld>
            <a:endParaRPr lang="de-DE"/>
          </a:p>
        </p:txBody>
      </p:sp>
      <p:sp>
        <p:nvSpPr>
          <p:cNvPr id="2" name="Textplatzhalter 1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>
              <a:lnSpc>
                <a:spcPct val="130000"/>
              </a:lnSpc>
            </a:pPr>
            <a:r>
              <a:rPr lang="de-DE" sz="1800" dirty="0">
                <a:solidFill>
                  <a:srgbClr val="C1C1C1"/>
                </a:solidFill>
              </a:rPr>
              <a:t>Mache Arbeit sichtbar</a:t>
            </a:r>
          </a:p>
          <a:p>
            <a:pPr lvl="0">
              <a:lnSpc>
                <a:spcPct val="130000"/>
              </a:lnSpc>
            </a:pPr>
            <a:r>
              <a:rPr lang="de-DE" sz="1800" dirty="0"/>
              <a:t>Limitiere die Work in Progress (</a:t>
            </a:r>
            <a:r>
              <a:rPr lang="de-DE" sz="1800" dirty="0" err="1"/>
              <a:t>WiP</a:t>
            </a:r>
            <a:r>
              <a:rPr lang="de-DE" sz="1800" dirty="0"/>
              <a:t>)</a:t>
            </a:r>
          </a:p>
          <a:p>
            <a:pPr lvl="1">
              <a:lnSpc>
                <a:spcPct val="130000"/>
              </a:lnSpc>
            </a:pPr>
            <a:r>
              <a:rPr lang="de-DE" sz="1800" dirty="0"/>
              <a:t>Je größer die Anzahl der „aktiven Arbeiten“, desto höher die Durchlaufzeiten</a:t>
            </a:r>
          </a:p>
          <a:p>
            <a:pPr lvl="2">
              <a:lnSpc>
                <a:spcPct val="130000"/>
              </a:lnSpc>
            </a:pPr>
            <a:r>
              <a:rPr lang="de-DE" sz="1800" dirty="0"/>
              <a:t>„Rüstkosten“</a:t>
            </a:r>
          </a:p>
          <a:p>
            <a:pPr lvl="2">
              <a:lnSpc>
                <a:spcPct val="130000"/>
              </a:lnSpc>
            </a:pPr>
            <a:r>
              <a:rPr lang="de-DE" sz="1800" dirty="0"/>
              <a:t>80-20-Problematik</a:t>
            </a:r>
          </a:p>
          <a:p>
            <a:pPr lvl="1">
              <a:lnSpc>
                <a:spcPct val="130000"/>
              </a:lnSpc>
            </a:pPr>
            <a:r>
              <a:rPr lang="de-DE" sz="1800" dirty="0"/>
              <a:t>Lösung: Limits einführen!</a:t>
            </a:r>
          </a:p>
          <a:p>
            <a:pPr lvl="2">
              <a:lnSpc>
                <a:spcPct val="130000"/>
              </a:lnSpc>
            </a:pPr>
            <a:r>
              <a:rPr lang="de-DE" sz="1800" dirty="0"/>
              <a:t>Limits machen Engpässe sichtbar</a:t>
            </a:r>
          </a:p>
          <a:p>
            <a:pPr lvl="2">
              <a:lnSpc>
                <a:spcPct val="130000"/>
              </a:lnSpc>
            </a:pPr>
            <a:r>
              <a:rPr lang="de-DE" sz="1800" dirty="0"/>
              <a:t>Limits machen ein Pull-System überhaupt erst möglich</a:t>
            </a:r>
          </a:p>
          <a:p>
            <a:pPr lvl="2">
              <a:lnSpc>
                <a:spcPct val="130000"/>
              </a:lnSpc>
            </a:pPr>
            <a:r>
              <a:rPr lang="de-DE" sz="1800" dirty="0"/>
              <a:t>Limits fordern das „Nein-Sagen“</a:t>
            </a:r>
          </a:p>
        </p:txBody>
      </p:sp>
      <p:sp>
        <p:nvSpPr>
          <p:cNvPr id="3" name="Titel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Kernpunkte (2/6)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858142" y="4768146"/>
            <a:ext cx="2285858" cy="20898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070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Class="entr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C66A384E-2AF2-4A83-A5F1-DCEB6F068A91}" type="slidenum">
              <a:t>12</a:t>
            </a:fld>
            <a:endParaRPr lang="de-DE"/>
          </a:p>
        </p:txBody>
      </p:sp>
      <p:sp>
        <p:nvSpPr>
          <p:cNvPr id="2" name="Textplatzhalter 1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Mache Arbeit sichtbar</a:t>
            </a:r>
          </a:p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Limitiere die Work in Progress (</a:t>
            </a:r>
            <a:r>
              <a:rPr lang="de-DE" sz="2000" dirty="0" err="1">
                <a:solidFill>
                  <a:srgbClr val="B4B4B4"/>
                </a:solidFill>
              </a:rPr>
              <a:t>WiP</a:t>
            </a:r>
            <a:r>
              <a:rPr lang="de-DE" sz="2000" dirty="0">
                <a:solidFill>
                  <a:srgbClr val="B4B4B4"/>
                </a:solidFill>
              </a:rPr>
              <a:t>)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Manage den Flow (Arbeitsfluss)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Engpässe und Blockaden mit Priorität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Möglichst keine „</a:t>
            </a:r>
            <a:r>
              <a:rPr lang="de-DE" sz="2000" dirty="0" err="1"/>
              <a:t>Unfinished</a:t>
            </a:r>
            <a:r>
              <a:rPr lang="de-DE" sz="2000" dirty="0"/>
              <a:t> Work“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Zusagen und Vereinbarungen treffen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Kommunikation fördern!</a:t>
            </a:r>
          </a:p>
        </p:txBody>
      </p:sp>
      <p:sp>
        <p:nvSpPr>
          <p:cNvPr id="3" name="Titel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Kernpunkte (3/6)</a:t>
            </a: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9442" y="2536503"/>
            <a:ext cx="3774558" cy="432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923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BEFE135B-620C-438C-A6E7-C2B3DD8D7F7B}" type="slidenum">
              <a:t>13</a:t>
            </a:fld>
            <a:endParaRPr lang="de-DE"/>
          </a:p>
        </p:txBody>
      </p:sp>
      <p:sp>
        <p:nvSpPr>
          <p:cNvPr id="2" name="Textplatzhalter 1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Mache Arbeit sichtbar</a:t>
            </a:r>
          </a:p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Limitiere die Work in Progress (</a:t>
            </a:r>
            <a:r>
              <a:rPr lang="de-DE" sz="2000" dirty="0" err="1">
                <a:solidFill>
                  <a:srgbClr val="B4B4B4"/>
                </a:solidFill>
              </a:rPr>
              <a:t>WiP</a:t>
            </a:r>
            <a:r>
              <a:rPr lang="de-DE" sz="2000" dirty="0">
                <a:solidFill>
                  <a:srgbClr val="B4B4B4"/>
                </a:solidFill>
              </a:rPr>
              <a:t>)</a:t>
            </a:r>
          </a:p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Manage den Flow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Mache Prozessregeln explizit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Gemeinsam festgelegte Regeln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Anpassungen der Regeln üblich und wichtig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Probleme erhalten Priorität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Versachlichung von Aufgaben-bezogenen Konflikten</a:t>
            </a:r>
          </a:p>
        </p:txBody>
      </p:sp>
      <p:sp>
        <p:nvSpPr>
          <p:cNvPr id="3" name="Titel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Kernpunkte (4/6)</a:t>
            </a:r>
          </a:p>
        </p:txBody>
      </p:sp>
    </p:spTree>
    <p:extLst>
      <p:ext uri="{BB962C8B-B14F-4D97-AF65-F5344CB8AC3E}">
        <p14:creationId xmlns:p14="http://schemas.microsoft.com/office/powerpoint/2010/main" val="1198192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E57F553B-96D6-45ED-8882-2C42004F3306}" type="slidenum">
              <a:t>14</a:t>
            </a:fld>
            <a:endParaRPr lang="de-DE"/>
          </a:p>
        </p:txBody>
      </p:sp>
      <p:sp>
        <p:nvSpPr>
          <p:cNvPr id="2" name="Textplatzhalter 1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Mache Arbeit sichtbar</a:t>
            </a:r>
          </a:p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Limitiere die Work in Progress (</a:t>
            </a:r>
            <a:r>
              <a:rPr lang="de-DE" sz="2000" dirty="0" err="1">
                <a:solidFill>
                  <a:srgbClr val="B4B4B4"/>
                </a:solidFill>
              </a:rPr>
              <a:t>WiP</a:t>
            </a:r>
            <a:r>
              <a:rPr lang="de-DE" sz="2000" dirty="0">
                <a:solidFill>
                  <a:srgbClr val="B4B4B4"/>
                </a:solidFill>
              </a:rPr>
              <a:t>)</a:t>
            </a:r>
          </a:p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Manage den Flow</a:t>
            </a:r>
          </a:p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Mache Prozessregeln explizit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Implementiere Feedback-Mechanismen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Kanban → kontinuierliche Verbesserung!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Ohne Feedback keine Verbesserung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Daily </a:t>
            </a:r>
            <a:r>
              <a:rPr lang="de-DE" sz="2000" dirty="0" err="1"/>
              <a:t>Standups</a:t>
            </a:r>
            <a:r>
              <a:rPr lang="de-DE" sz="2000" dirty="0"/>
              <a:t> und Retrospektiven helfen.</a:t>
            </a:r>
          </a:p>
        </p:txBody>
      </p:sp>
      <p:sp>
        <p:nvSpPr>
          <p:cNvPr id="3" name="Titel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Kernpunkte (5/6)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776168" y="4919405"/>
            <a:ext cx="3187793" cy="149729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6645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ECE84464-C416-46A4-B2B3-C3270ACD0042}" type="slidenum">
              <a:t>15</a:t>
            </a:fld>
            <a:endParaRPr lang="de-DE"/>
          </a:p>
        </p:txBody>
      </p:sp>
      <p:sp>
        <p:nvSpPr>
          <p:cNvPr id="2" name="Textplatzhalter 1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Mache Arbeit sichtbar</a:t>
            </a:r>
          </a:p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Limitiere die Work in Progress (</a:t>
            </a:r>
            <a:r>
              <a:rPr lang="de-DE" sz="2000" dirty="0" err="1">
                <a:solidFill>
                  <a:srgbClr val="B4B4B4"/>
                </a:solidFill>
              </a:rPr>
              <a:t>WiP</a:t>
            </a:r>
            <a:r>
              <a:rPr lang="de-DE" sz="2000" dirty="0">
                <a:solidFill>
                  <a:srgbClr val="B4B4B4"/>
                </a:solidFill>
              </a:rPr>
              <a:t>)</a:t>
            </a:r>
          </a:p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Manage den Flow</a:t>
            </a:r>
          </a:p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Mache Prozessregeln explizit</a:t>
            </a:r>
          </a:p>
          <a:p>
            <a:pPr lvl="0">
              <a:lnSpc>
                <a:spcPct val="130000"/>
              </a:lnSpc>
            </a:pPr>
            <a:r>
              <a:rPr lang="de-DE" sz="2000" dirty="0">
                <a:solidFill>
                  <a:srgbClr val="B4B4B4"/>
                </a:solidFill>
              </a:rPr>
              <a:t>Implementiere Feedback-Mechanismen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Führe gemeinschaftlich Verbesserungen durch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Keine „</a:t>
            </a:r>
            <a:r>
              <a:rPr lang="de-DE" sz="2000" dirty="0" err="1"/>
              <a:t>One</a:t>
            </a:r>
            <a:r>
              <a:rPr lang="de-DE" sz="2000" dirty="0"/>
              <a:t> </a:t>
            </a:r>
            <a:r>
              <a:rPr lang="de-DE" sz="2000" dirty="0" err="1"/>
              <a:t>size</a:t>
            </a:r>
            <a:r>
              <a:rPr lang="de-DE" sz="2000" dirty="0"/>
              <a:t> </a:t>
            </a:r>
            <a:r>
              <a:rPr lang="de-DE" sz="2000" dirty="0" err="1"/>
              <a:t>fits</a:t>
            </a:r>
            <a:r>
              <a:rPr lang="de-DE" sz="2000" dirty="0"/>
              <a:t> all“-Lösung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Kein striktes Vorgehensmodell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Kein „Richtig“ oder „Falsch“</a:t>
            </a:r>
          </a:p>
        </p:txBody>
      </p:sp>
      <p:sp>
        <p:nvSpPr>
          <p:cNvPr id="3" name="Titel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Kernpunkte (6/6)</a:t>
            </a:r>
          </a:p>
        </p:txBody>
      </p:sp>
    </p:spTree>
    <p:extLst>
      <p:ext uri="{BB962C8B-B14F-4D97-AF65-F5344CB8AC3E}">
        <p14:creationId xmlns:p14="http://schemas.microsoft.com/office/powerpoint/2010/main" val="34425399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F0F2BBD8-890B-46CD-93C5-73F09D9033DD}" type="slidenum">
              <a:t>16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Visualisierung</a:t>
            </a:r>
          </a:p>
        </p:txBody>
      </p:sp>
      <p:pic>
        <p:nvPicPr>
          <p:cNvPr id="3" name="Grafik 2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334188" y="931248"/>
            <a:ext cx="4491058" cy="4767480"/>
          </a:xfrm>
          <a:noFill/>
        </p:spPr>
      </p:pic>
    </p:spTree>
    <p:extLst>
      <p:ext uri="{BB962C8B-B14F-4D97-AF65-F5344CB8AC3E}">
        <p14:creationId xmlns:p14="http://schemas.microsoft.com/office/powerpoint/2010/main" val="1336472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C45DD970-6529-40F7-AC82-15DCBE45BE0F}" type="slidenum">
              <a:t>17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Abstecken der Grenzen</a:t>
            </a:r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/>
            <a:r>
              <a:rPr lang="de-DE" sz="2000" dirty="0"/>
              <a:t>Was zählt zu den Aufgaben?</a:t>
            </a:r>
          </a:p>
          <a:p>
            <a:pPr lvl="0"/>
            <a:endParaRPr lang="de-DE" sz="2000" dirty="0"/>
          </a:p>
          <a:p>
            <a:pPr lvl="0"/>
            <a:r>
              <a:rPr lang="de-DE" sz="2000" dirty="0"/>
              <a:t>Welche „Phasen“ durchläuft eine Aufgabe?</a:t>
            </a:r>
          </a:p>
          <a:p>
            <a:pPr lvl="0"/>
            <a:endParaRPr lang="de-DE" sz="2000" dirty="0"/>
          </a:p>
          <a:p>
            <a:pPr lvl="0"/>
            <a:r>
              <a:rPr lang="de-DE" sz="2000" dirty="0"/>
              <a:t>„Definition </a:t>
            </a:r>
            <a:r>
              <a:rPr lang="de-DE" sz="2000" dirty="0" err="1"/>
              <a:t>of</a:t>
            </a:r>
            <a:r>
              <a:rPr lang="de-DE" sz="2000" dirty="0"/>
              <a:t> </a:t>
            </a:r>
            <a:r>
              <a:rPr lang="de-DE" sz="2000" dirty="0" err="1"/>
              <a:t>Done</a:t>
            </a:r>
            <a:r>
              <a:rPr lang="de-DE" sz="2000" dirty="0"/>
              <a:t>“</a:t>
            </a:r>
          </a:p>
          <a:p>
            <a:pPr lvl="0"/>
            <a:endParaRPr lang="de-DE" sz="2000" dirty="0"/>
          </a:p>
          <a:p>
            <a:pPr lvl="0"/>
            <a:r>
              <a:rPr lang="de-DE" sz="2000" dirty="0"/>
              <a:t>Kein vorgegebenes Schema</a:t>
            </a:r>
          </a:p>
          <a:p>
            <a:pPr lvl="0"/>
            <a:endParaRPr lang="de-DE" sz="2000" dirty="0"/>
          </a:p>
          <a:p>
            <a:pPr lvl="0"/>
            <a:r>
              <a:rPr lang="de-DE" sz="2000" dirty="0"/>
              <a:t>Es sollte immer der in der Praxis gelebte Prozess abgebildet werden!</a:t>
            </a:r>
          </a:p>
        </p:txBody>
      </p:sp>
    </p:spTree>
    <p:extLst>
      <p:ext uri="{BB962C8B-B14F-4D97-AF65-F5344CB8AC3E}">
        <p14:creationId xmlns:p14="http://schemas.microsoft.com/office/powerpoint/2010/main" val="4224264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B4B1C181-1A30-4EE7-9034-FBE974CC0AA5}" type="slidenum">
              <a:t>18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Visualisierung des Prozesses</a:t>
            </a:r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/>
            <a:r>
              <a:rPr lang="de-DE" sz="2000" dirty="0"/>
              <a:t>Eckpfeiler</a:t>
            </a:r>
          </a:p>
          <a:p>
            <a:pPr lvl="1"/>
            <a:r>
              <a:rPr lang="de-DE" sz="2000" dirty="0"/>
              <a:t>Links immer Input-Queue</a:t>
            </a:r>
          </a:p>
          <a:p>
            <a:pPr lvl="1"/>
            <a:r>
              <a:rPr lang="de-DE" sz="2000" dirty="0"/>
              <a:t>Rechts Übergabepunkt, an dem die Arbeit </a:t>
            </a:r>
            <a:endParaRPr lang="de-DE" sz="2000" dirty="0" smtClean="0"/>
          </a:p>
          <a:p>
            <a:pPr marL="252000" lvl="1" indent="0">
              <a:buNone/>
            </a:pPr>
            <a:r>
              <a:rPr lang="de-DE" sz="2000" dirty="0"/>
              <a:t>	</a:t>
            </a:r>
            <a:r>
              <a:rPr lang="de-DE" sz="2000" dirty="0" smtClean="0"/>
              <a:t>das </a:t>
            </a:r>
            <a:r>
              <a:rPr lang="de-DE" sz="2000" dirty="0"/>
              <a:t>System </a:t>
            </a:r>
            <a:r>
              <a:rPr lang="de-DE" sz="2000" dirty="0" smtClean="0"/>
              <a:t>verlässt</a:t>
            </a:r>
            <a:endParaRPr lang="de-DE" sz="2000" dirty="0"/>
          </a:p>
          <a:p>
            <a:pPr lvl="1"/>
            <a:endParaRPr lang="de-DE" sz="2000" dirty="0"/>
          </a:p>
          <a:p>
            <a:pPr lvl="0"/>
            <a:r>
              <a:rPr lang="de-DE" sz="2000" dirty="0" err="1"/>
              <a:t>Nebenläufigkeiten</a:t>
            </a:r>
            <a:endParaRPr lang="de-DE" sz="2000" dirty="0"/>
          </a:p>
          <a:p>
            <a:pPr lvl="1"/>
            <a:r>
              <a:rPr lang="de-DE" sz="2000" dirty="0"/>
              <a:t>Splitten möglich</a:t>
            </a:r>
          </a:p>
          <a:p>
            <a:pPr lvl="1"/>
            <a:r>
              <a:rPr lang="de-DE" sz="2000" dirty="0"/>
              <a:t>Hauptaufgaben/Unteraufgaben</a:t>
            </a:r>
          </a:p>
          <a:p>
            <a:pPr lvl="1"/>
            <a:r>
              <a:rPr lang="de-DE" sz="2000" dirty="0"/>
              <a:t>Granularität?</a:t>
            </a:r>
          </a:p>
          <a:p>
            <a:pPr lvl="1"/>
            <a:r>
              <a:rPr lang="de-DE" sz="2000" dirty="0" err="1"/>
              <a:t>WiP</a:t>
            </a:r>
            <a:r>
              <a:rPr lang="de-DE" sz="2000" dirty="0"/>
              <a:t>-Limits beachten!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605377" y="1741546"/>
            <a:ext cx="1472746" cy="39650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4127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33D8832A-C8EB-41D6-9160-A1B3D648FC60}" type="slidenum">
              <a:t>19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Kanban-Boards (1)</a:t>
            </a:r>
          </a:p>
        </p:txBody>
      </p:sp>
      <p:pic>
        <p:nvPicPr>
          <p:cNvPr id="3" name="Grafik 2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366516" y="1462898"/>
            <a:ext cx="4426728" cy="4767480"/>
          </a:xfrm>
          <a:noFill/>
        </p:spPr>
      </p:pic>
    </p:spTree>
    <p:extLst>
      <p:ext uri="{BB962C8B-B14F-4D97-AF65-F5344CB8AC3E}">
        <p14:creationId xmlns:p14="http://schemas.microsoft.com/office/powerpoint/2010/main" val="1000650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468630" y="282330"/>
            <a:ext cx="6696000" cy="720000"/>
          </a:xfrm>
          <a:noFill/>
        </p:spPr>
        <p:txBody>
          <a:bodyPr/>
          <a:lstStyle/>
          <a:p>
            <a:r>
              <a:rPr lang="de-DE" dirty="0" smtClean="0">
                <a:solidFill>
                  <a:srgbClr val="003278"/>
                </a:solidFill>
                <a:latin typeface="+mj-lt"/>
              </a:rPr>
              <a:t>W</a:t>
            </a:r>
            <a:r>
              <a:rPr lang="de-DE" dirty="0">
                <a:latin typeface="+mj-lt"/>
              </a:rPr>
              <a:t>er</a:t>
            </a:r>
            <a:r>
              <a:rPr lang="de-DE" dirty="0" smtClean="0">
                <a:latin typeface="+mj-lt"/>
              </a:rPr>
              <a:t> bin ich?</a:t>
            </a:r>
            <a:endParaRPr lang="de-DE" dirty="0">
              <a:latin typeface="+mj-lt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>
          <a:xfrm>
            <a:off x="6774870" y="6375963"/>
            <a:ext cx="2133600" cy="365125"/>
          </a:xfrm>
        </p:spPr>
        <p:txBody>
          <a:bodyPr/>
          <a:lstStyle/>
          <a:p>
            <a:fld id="{57DA0801-B3FC-4314-B3C4-1E11294A16FD}" type="slidenum">
              <a:rPr lang="de-DE" smtClean="0"/>
              <a:pPr/>
              <a:t>2</a:t>
            </a:fld>
            <a:endParaRPr lang="de-DE" dirty="0"/>
          </a:p>
        </p:txBody>
      </p:sp>
      <p:sp>
        <p:nvSpPr>
          <p:cNvPr id="12" name="Textfeld 11"/>
          <p:cNvSpPr txBox="1"/>
          <p:nvPr/>
        </p:nvSpPr>
        <p:spPr>
          <a:xfrm>
            <a:off x="3237495" y="1290725"/>
            <a:ext cx="328243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de-DE"/>
            </a:defPPr>
            <a:lvl1pPr>
              <a:defRPr sz="1600">
                <a:solidFill>
                  <a:schemeClr val="tx2"/>
                </a:solidFill>
                <a:latin typeface="Arial Black" pitchFamily="34" charset="0"/>
              </a:defRPr>
            </a:lvl1pPr>
          </a:lstStyle>
          <a:p>
            <a:r>
              <a:rPr lang="de-DE" dirty="0" smtClean="0"/>
              <a:t>Christoph Meyer</a:t>
            </a:r>
            <a:endParaRPr lang="de-DE" dirty="0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3578">
            <a:off x="6327838" y="3315364"/>
            <a:ext cx="2182536" cy="2911503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15018">
            <a:off x="820379" y="1129548"/>
            <a:ext cx="2297973" cy="2973014"/>
          </a:xfrm>
          <a:prstGeom prst="rect">
            <a:avLst/>
          </a:prstGeom>
        </p:spPr>
      </p:pic>
      <p:sp>
        <p:nvSpPr>
          <p:cNvPr id="10" name="Textfeld 9"/>
          <p:cNvSpPr txBox="1"/>
          <p:nvPr/>
        </p:nvSpPr>
        <p:spPr>
          <a:xfrm>
            <a:off x="3237495" y="1988983"/>
            <a:ext cx="5389117" cy="2142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 smtClean="0"/>
              <a:t>Job</a:t>
            </a:r>
          </a:p>
          <a:p>
            <a:pPr marL="742950" lvl="2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 smtClean="0"/>
              <a:t>Seit 10 Jahren </a:t>
            </a:r>
            <a:r>
              <a:rPr lang="de-DE" sz="1600" dirty="0" smtClean="0"/>
              <a:t>IT-Berater</a:t>
            </a:r>
          </a:p>
          <a:p>
            <a:pPr marL="742950" lvl="2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 smtClean="0"/>
              <a:t>Software-Architekt (CPSA-</a:t>
            </a:r>
            <a:r>
              <a:rPr lang="de-DE" sz="1600" dirty="0" err="1" smtClean="0"/>
              <a:t>Advanced</a:t>
            </a:r>
            <a:r>
              <a:rPr lang="de-DE" sz="1600" dirty="0" smtClean="0"/>
              <a:t>)</a:t>
            </a:r>
            <a:endParaRPr lang="de-DE" sz="1600" dirty="0" smtClean="0"/>
          </a:p>
          <a:p>
            <a:pPr marL="742950" lvl="2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 smtClean="0"/>
              <a:t>Themen: Kanban, Clean Code, Security</a:t>
            </a:r>
          </a:p>
          <a:p>
            <a:pPr marL="742950" lvl="2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 smtClean="0"/>
              <a:t>Branchenschwerpunkte</a:t>
            </a:r>
          </a:p>
          <a:p>
            <a:pPr marL="1200150" lvl="3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 smtClean="0"/>
              <a:t>Handel</a:t>
            </a:r>
          </a:p>
          <a:p>
            <a:pPr marL="1200150" lvl="3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 smtClean="0"/>
              <a:t>Banken</a:t>
            </a:r>
          </a:p>
          <a:p>
            <a:pPr marL="1200150" lvl="3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 smtClean="0"/>
              <a:t>Versicherungen</a:t>
            </a:r>
            <a:endParaRPr lang="de-DE" sz="1600" dirty="0"/>
          </a:p>
          <a:p>
            <a:endParaRPr lang="de-DE" dirty="0"/>
          </a:p>
        </p:txBody>
      </p:sp>
      <p:sp>
        <p:nvSpPr>
          <p:cNvPr id="14" name="Textfeld 13"/>
          <p:cNvSpPr txBox="1"/>
          <p:nvPr/>
        </p:nvSpPr>
        <p:spPr>
          <a:xfrm>
            <a:off x="3021160" y="4405423"/>
            <a:ext cx="4508204" cy="1255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/>
              <a:t>Privat</a:t>
            </a:r>
          </a:p>
          <a:p>
            <a:pPr marL="742950" lvl="2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 smtClean="0"/>
              <a:t>Familienvater</a:t>
            </a:r>
            <a:endParaRPr lang="de-DE" sz="1600" dirty="0"/>
          </a:p>
          <a:p>
            <a:pPr marL="742950" lvl="2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/>
              <a:t>Passionierter Gamer</a:t>
            </a:r>
          </a:p>
          <a:p>
            <a:pPr marL="742950" lvl="2" indent="-285750">
              <a:lnSpc>
                <a:spcPct val="90000"/>
              </a:lnSpc>
              <a:buClr>
                <a:schemeClr val="tx2"/>
              </a:buClr>
              <a:buFont typeface="Wingdings" panose="05000000000000000000" pitchFamily="2" charset="2"/>
              <a:buChar char="§"/>
              <a:tabLst>
                <a:tab pos="266700" algn="l"/>
              </a:tabLst>
            </a:pPr>
            <a:r>
              <a:rPr lang="de-DE" sz="1600" dirty="0"/>
              <a:t>Kraftsportler</a:t>
            </a:r>
          </a:p>
          <a:p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470" y="5690503"/>
            <a:ext cx="794385" cy="637990"/>
          </a:xfrm>
          <a:prstGeom prst="rect">
            <a:avLst/>
          </a:prstGeom>
        </p:spPr>
      </p:pic>
      <p:sp>
        <p:nvSpPr>
          <p:cNvPr id="2" name="Textfeld 1"/>
          <p:cNvSpPr txBox="1"/>
          <p:nvPr/>
        </p:nvSpPr>
        <p:spPr>
          <a:xfrm>
            <a:off x="1184855" y="5677694"/>
            <a:ext cx="27336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Direktkontakt gern via @</a:t>
            </a:r>
            <a:r>
              <a:rPr lang="de-DE" dirty="0" err="1" smtClean="0"/>
              <a:t>javaxhr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7639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97B7CB08-D20D-4A0D-A8BE-F1B8AD7E64E5}" type="slidenum">
              <a:t>20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Kanban Boards (2)</a:t>
            </a:r>
          </a:p>
        </p:txBody>
      </p:sp>
      <p:pic>
        <p:nvPicPr>
          <p:cNvPr id="3" name="Grafik 2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950590" y="1462898"/>
            <a:ext cx="7258579" cy="4767480"/>
          </a:xfrm>
          <a:noFill/>
        </p:spPr>
      </p:pic>
    </p:spTree>
    <p:extLst>
      <p:ext uri="{BB962C8B-B14F-4D97-AF65-F5344CB8AC3E}">
        <p14:creationId xmlns:p14="http://schemas.microsoft.com/office/powerpoint/2010/main" val="1802992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A11B3D80-4D64-49FB-9067-A6A61D798EE4}" type="slidenum">
              <a:t>21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Kanban Boards (3)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828034" y="1160740"/>
            <a:ext cx="5511857" cy="55176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21037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27A001CC-641F-467E-9E4A-EAA2E4A3F10B}" type="slidenum">
              <a:t>22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WiP-Limits</a:t>
            </a:r>
          </a:p>
        </p:txBody>
      </p:sp>
      <p:pic>
        <p:nvPicPr>
          <p:cNvPr id="3" name="Grafik 2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090154" y="1462898"/>
            <a:ext cx="2979452" cy="4767480"/>
          </a:xfrm>
          <a:noFill/>
        </p:spPr>
      </p:pic>
      <p:sp>
        <p:nvSpPr>
          <p:cNvPr id="4" name="Textfeld 3"/>
          <p:cNvSpPr txBox="1"/>
          <p:nvPr/>
        </p:nvSpPr>
        <p:spPr>
          <a:xfrm>
            <a:off x="4114545" y="3922831"/>
            <a:ext cx="684675" cy="141564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de-DE" sz="9600" b="1" i="0" u="none" strike="noStrike" kern="1200">
                <a:ln>
                  <a:noFill/>
                </a:ln>
                <a:solidFill>
                  <a:srgbClr val="FF0000"/>
                </a:solidFill>
                <a:latin typeface="Arial" pitchFamily="18"/>
                <a:ea typeface="Arial Unicode MS" pitchFamily="2"/>
                <a:cs typeface="Mangal" pitchFamily="2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9524684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7BFB5941-99E9-4D1B-9084-7395F6C85846}" type="slidenum">
              <a:t>23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Vorteile von WiP-Limits</a:t>
            </a:r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/>
            <a:r>
              <a:rPr lang="de-DE" sz="2000" dirty="0"/>
              <a:t>Task </a:t>
            </a:r>
            <a:r>
              <a:rPr lang="de-DE" sz="2000" dirty="0" err="1"/>
              <a:t>Switching</a:t>
            </a:r>
            <a:r>
              <a:rPr lang="de-DE" sz="2000" dirty="0"/>
              <a:t> wird vermieden</a:t>
            </a:r>
          </a:p>
          <a:p>
            <a:pPr lvl="0"/>
            <a:endParaRPr lang="de-DE" sz="2000" dirty="0"/>
          </a:p>
          <a:p>
            <a:pPr lvl="0"/>
            <a:r>
              <a:rPr lang="de-DE" sz="2000" dirty="0"/>
              <a:t>Geringere Durchlaufzeit (Abarbeitungszeit) pro Ticket</a:t>
            </a:r>
          </a:p>
          <a:p>
            <a:pPr lvl="0"/>
            <a:endParaRPr lang="de-DE" sz="2000" dirty="0"/>
          </a:p>
          <a:p>
            <a:pPr lvl="0"/>
            <a:r>
              <a:rPr lang="de-DE" sz="2000" dirty="0"/>
              <a:t>Höhere Qualität</a:t>
            </a:r>
          </a:p>
          <a:p>
            <a:pPr lvl="0"/>
            <a:endParaRPr lang="de-DE" sz="2000" dirty="0"/>
          </a:p>
          <a:p>
            <a:pPr lvl="0"/>
            <a:r>
              <a:rPr lang="de-DE" sz="2000" dirty="0"/>
              <a:t>Höhere Vorhersehbarkeit / Termintreue</a:t>
            </a:r>
          </a:p>
          <a:p>
            <a:pPr lvl="0"/>
            <a:endParaRPr lang="de-DE" sz="2000" dirty="0"/>
          </a:p>
          <a:p>
            <a:pPr lvl="0"/>
            <a:r>
              <a:rPr lang="de-DE" sz="2000" dirty="0"/>
              <a:t>Weniger Störungen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552864" y="4815927"/>
            <a:ext cx="6188874" cy="294953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de-DE" sz="2000" b="1" i="0" u="none" strike="noStrike" kern="1200" dirty="0" smtClean="0">
                <a:ln>
                  <a:noFill/>
                </a:ln>
                <a:solidFill>
                  <a:srgbClr val="CD3318"/>
                </a:solidFill>
                <a:latin typeface="Arial" pitchFamily="18"/>
                <a:ea typeface="Arial Unicode MS" pitchFamily="2"/>
                <a:cs typeface="Mangal" pitchFamily="2"/>
              </a:rPr>
              <a:t>Optimierung </a:t>
            </a:r>
            <a:r>
              <a:rPr lang="de-DE" sz="2000" b="1" i="0" u="none" strike="noStrike" kern="1200" dirty="0">
                <a:ln>
                  <a:noFill/>
                </a:ln>
                <a:solidFill>
                  <a:srgbClr val="CD3318"/>
                </a:solidFill>
                <a:latin typeface="Arial" pitchFamily="18"/>
                <a:ea typeface="Arial Unicode MS" pitchFamily="2"/>
                <a:cs typeface="Mangal" pitchFamily="2"/>
              </a:rPr>
              <a:t>von Durchsatz, nicht von Auslastung!</a:t>
            </a:r>
          </a:p>
        </p:txBody>
      </p:sp>
      <p:sp>
        <p:nvSpPr>
          <p:cNvPr id="5" name="Freihandform 4"/>
          <p:cNvSpPr/>
          <p:nvPr/>
        </p:nvSpPr>
        <p:spPr>
          <a:xfrm>
            <a:off x="5061098" y="5407954"/>
            <a:ext cx="3573516" cy="696618"/>
          </a:xfrm>
          <a:custGeom>
            <a:avLst>
              <a:gd name="f0" fmla="val -11415"/>
              <a:gd name="f1" fmla="val -7130"/>
            </a:avLst>
            <a:gdLst>
              <a:gd name="f2" fmla="val 10800000"/>
              <a:gd name="f3" fmla="val 5400000"/>
              <a:gd name="f4" fmla="val 16200000"/>
              <a:gd name="f5" fmla="val w"/>
              <a:gd name="f6" fmla="val h"/>
              <a:gd name="f7" fmla="val 0"/>
              <a:gd name="f8" fmla="val 21600"/>
              <a:gd name="f9" fmla="+- 0 0 1"/>
              <a:gd name="f10" fmla="val -2147483647"/>
              <a:gd name="f11" fmla="val 2147483647"/>
              <a:gd name="f12" fmla="val 3590"/>
              <a:gd name="f13" fmla="val 8970"/>
              <a:gd name="f14" fmla="val 12630"/>
              <a:gd name="f15" fmla="val 18010"/>
              <a:gd name="f16" fmla="*/ f5 1 21600"/>
              <a:gd name="f17" fmla="*/ f6 1 21600"/>
              <a:gd name="f18" fmla="pin -2147483647 f0 2147483647"/>
              <a:gd name="f19" fmla="pin -2147483647 f1 2147483647"/>
              <a:gd name="f20" fmla="+- 0 0 f12"/>
              <a:gd name="f21" fmla="+- 3590 0 f7"/>
              <a:gd name="f22" fmla="+- 0 0 f3"/>
              <a:gd name="f23" fmla="+- 21600 0 f15"/>
              <a:gd name="f24" fmla="+- 18010 0 f8"/>
              <a:gd name="f25" fmla="+- f18 0 10800"/>
              <a:gd name="f26" fmla="+- f19 0 10800"/>
              <a:gd name="f27" fmla="+- f19 0 21600"/>
              <a:gd name="f28" fmla="+- f18 0 21600"/>
              <a:gd name="f29" fmla="*/ f18 f16 1"/>
              <a:gd name="f30" fmla="*/ f19 f17 1"/>
              <a:gd name="f31" fmla="*/ 800 f16 1"/>
              <a:gd name="f32" fmla="*/ 20800 f16 1"/>
              <a:gd name="f33" fmla="*/ 20800 f17 1"/>
              <a:gd name="f34" fmla="*/ 800 f17 1"/>
              <a:gd name="f35" fmla="abs f20"/>
              <a:gd name="f36" fmla="abs f21"/>
              <a:gd name="f37" fmla="?: f20 f22 f3"/>
              <a:gd name="f38" fmla="?: f20 f3 f22"/>
              <a:gd name="f39" fmla="?: f20 f4 f3"/>
              <a:gd name="f40" fmla="?: f20 f3 f4"/>
              <a:gd name="f41" fmla="abs f23"/>
              <a:gd name="f42" fmla="?: f21 f22 f3"/>
              <a:gd name="f43" fmla="?: f21 f3 f22"/>
              <a:gd name="f44" fmla="?: f23 0 f2"/>
              <a:gd name="f45" fmla="?: f23 f2 0"/>
              <a:gd name="f46" fmla="abs f24"/>
              <a:gd name="f47" fmla="?: f23 f22 f3"/>
              <a:gd name="f48" fmla="?: f23 f3 f22"/>
              <a:gd name="f49" fmla="?: f23 f4 f3"/>
              <a:gd name="f50" fmla="?: f23 f3 f4"/>
              <a:gd name="f51" fmla="?: f24 f22 f3"/>
              <a:gd name="f52" fmla="?: f24 f3 f22"/>
              <a:gd name="f53" fmla="?: f20 0 f2"/>
              <a:gd name="f54" fmla="?: f20 f2 0"/>
              <a:gd name="f55" fmla="abs f25"/>
              <a:gd name="f56" fmla="abs f26"/>
              <a:gd name="f57" fmla="?: f20 f40 f39"/>
              <a:gd name="f58" fmla="?: f20 f39 f40"/>
              <a:gd name="f59" fmla="?: f21 f38 f37"/>
              <a:gd name="f60" fmla="?: f21 f45 f44"/>
              <a:gd name="f61" fmla="?: f21 f44 f45"/>
              <a:gd name="f62" fmla="?: f23 f42 f43"/>
              <a:gd name="f63" fmla="?: f23 f50 f49"/>
              <a:gd name="f64" fmla="?: f23 f49 f50"/>
              <a:gd name="f65" fmla="?: f24 f48 f47"/>
              <a:gd name="f66" fmla="?: f24 f54 f53"/>
              <a:gd name="f67" fmla="?: f24 f53 f54"/>
              <a:gd name="f68" fmla="?: f20 f51 f52"/>
              <a:gd name="f69" fmla="+- f55 0 f56"/>
              <a:gd name="f70" fmla="+- f56 0 f55"/>
              <a:gd name="f71" fmla="?: f21 f58 f57"/>
              <a:gd name="f72" fmla="?: f23 f60 f61"/>
              <a:gd name="f73" fmla="?: f24 f64 f63"/>
              <a:gd name="f74" fmla="?: f20 f66 f67"/>
              <a:gd name="f75" fmla="?: f26 f9 f69"/>
              <a:gd name="f76" fmla="?: f26 f69 f9"/>
              <a:gd name="f77" fmla="?: f25 f9 f70"/>
              <a:gd name="f78" fmla="?: f25 f70 f9"/>
              <a:gd name="f79" fmla="?: f18 f9 f75"/>
              <a:gd name="f80" fmla="?: f18 f9 f76"/>
              <a:gd name="f81" fmla="?: f27 f77 f9"/>
              <a:gd name="f82" fmla="?: f27 f78 f9"/>
              <a:gd name="f83" fmla="?: f28 f76 f9"/>
              <a:gd name="f84" fmla="?: f28 f75 f9"/>
              <a:gd name="f85" fmla="?: f19 f9 f78"/>
              <a:gd name="f86" fmla="?: f19 f9 f77"/>
              <a:gd name="f87" fmla="?: f79 f18 0"/>
              <a:gd name="f88" fmla="?: f79 f19 6280"/>
              <a:gd name="f89" fmla="?: f80 f18 0"/>
              <a:gd name="f90" fmla="?: f80 f19 15320"/>
              <a:gd name="f91" fmla="?: f81 f18 6280"/>
              <a:gd name="f92" fmla="?: f81 f19 21600"/>
              <a:gd name="f93" fmla="?: f82 f18 15320"/>
              <a:gd name="f94" fmla="?: f82 f19 21600"/>
              <a:gd name="f95" fmla="?: f83 f18 21600"/>
              <a:gd name="f96" fmla="?: f83 f19 15320"/>
              <a:gd name="f97" fmla="?: f84 f18 21600"/>
              <a:gd name="f98" fmla="?: f84 f19 6280"/>
              <a:gd name="f99" fmla="?: f85 f18 15320"/>
              <a:gd name="f100" fmla="?: f85 f19 0"/>
              <a:gd name="f101" fmla="?: f86 f18 6280"/>
              <a:gd name="f102" fmla="?: f86 f19 0"/>
            </a:gdLst>
            <a:ahLst>
              <a:ahXY gdRefX="f0" minX="f10" maxX="f11" gdRefY="f1" minY="f10" maxY="f11">
                <a:pos x="f29" y="f3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31" t="f34" r="f32" b="f33"/>
            <a:pathLst>
              <a:path w="21600" h="21600">
                <a:moveTo>
                  <a:pt x="f12" y="f7"/>
                </a:moveTo>
                <a:arcTo wR="f35" hR="f36" stAng="f71" swAng="f59"/>
                <a:lnTo>
                  <a:pt x="f87" y="f88"/>
                </a:lnTo>
                <a:lnTo>
                  <a:pt x="f7" y="f13"/>
                </a:lnTo>
                <a:lnTo>
                  <a:pt x="f7" y="f14"/>
                </a:lnTo>
                <a:lnTo>
                  <a:pt x="f89" y="f90"/>
                </a:lnTo>
                <a:lnTo>
                  <a:pt x="f7" y="f15"/>
                </a:lnTo>
                <a:arcTo wR="f36" hR="f41" stAng="f72" swAng="f62"/>
                <a:lnTo>
                  <a:pt x="f91" y="f92"/>
                </a:lnTo>
                <a:lnTo>
                  <a:pt x="f13" y="f8"/>
                </a:lnTo>
                <a:lnTo>
                  <a:pt x="f14" y="f8"/>
                </a:lnTo>
                <a:lnTo>
                  <a:pt x="f93" y="f94"/>
                </a:lnTo>
                <a:lnTo>
                  <a:pt x="f15" y="f8"/>
                </a:lnTo>
                <a:arcTo wR="f41" hR="f46" stAng="f73" swAng="f65"/>
                <a:lnTo>
                  <a:pt x="f95" y="f96"/>
                </a:lnTo>
                <a:lnTo>
                  <a:pt x="f8" y="f14"/>
                </a:lnTo>
                <a:lnTo>
                  <a:pt x="f8" y="f13"/>
                </a:lnTo>
                <a:lnTo>
                  <a:pt x="f97" y="f98"/>
                </a:lnTo>
                <a:lnTo>
                  <a:pt x="f8" y="f12"/>
                </a:lnTo>
                <a:arcTo wR="f46" hR="f35" stAng="f74" swAng="f68"/>
                <a:lnTo>
                  <a:pt x="f99" y="f100"/>
                </a:lnTo>
                <a:lnTo>
                  <a:pt x="f14" y="f7"/>
                </a:lnTo>
                <a:lnTo>
                  <a:pt x="f13" y="f7"/>
                </a:lnTo>
                <a:lnTo>
                  <a:pt x="f101" y="f102"/>
                </a:lnTo>
                <a:close/>
              </a:path>
            </a:pathLst>
          </a:custGeom>
          <a:solidFill>
            <a:srgbClr val="E6E6E6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0" tIns="0" rIns="0" bIns="0" anchor="ctr" anchorCtr="0" compatLnSpc="0"/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de-DE" sz="1200" b="0" i="0" u="none" strike="noStrike" kern="1200">
                <a:ln>
                  <a:noFill/>
                </a:ln>
                <a:latin typeface="Arial" pitchFamily="18"/>
                <a:ea typeface="Arial Unicode MS" pitchFamily="2"/>
                <a:cs typeface="Mangal" pitchFamily="2"/>
              </a:rPr>
              <a:t>Exkurs: „Theory of Constraints“, M. Goldratt</a:t>
            </a:r>
          </a:p>
        </p:txBody>
      </p:sp>
    </p:spTree>
    <p:extLst>
      <p:ext uri="{BB962C8B-B14F-4D97-AF65-F5344CB8AC3E}">
        <p14:creationId xmlns:p14="http://schemas.microsoft.com/office/powerpoint/2010/main" val="933571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1713B71D-526A-4B88-A4B5-1DEAECA5002E}" type="slidenum">
              <a:t>24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Setzen von WiP-Limits (1/2)</a:t>
            </a:r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4294967295"/>
          </p:nvPr>
        </p:nvSpPr>
        <p:spPr>
          <a:xfrm>
            <a:off x="257975" y="1567391"/>
            <a:ext cx="8689527" cy="4767480"/>
          </a:xfrm>
        </p:spPr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/>
            <a:r>
              <a:rPr lang="de-DE" sz="2000" dirty="0"/>
              <a:t>Was ist das richtige </a:t>
            </a:r>
            <a:r>
              <a:rPr lang="de-DE" sz="2000" dirty="0" err="1"/>
              <a:t>WiP</a:t>
            </a:r>
            <a:r>
              <a:rPr lang="de-DE" sz="2000" dirty="0"/>
              <a:t>-Limit?</a:t>
            </a:r>
          </a:p>
          <a:p>
            <a:pPr lvl="1"/>
            <a:r>
              <a:rPr lang="de-DE" sz="2000" dirty="0"/>
              <a:t>Versuch, Beobachtung, Anpassung!</a:t>
            </a:r>
          </a:p>
          <a:p>
            <a:pPr lvl="1"/>
            <a:endParaRPr lang="de-DE" sz="2000" dirty="0"/>
          </a:p>
          <a:p>
            <a:pPr lvl="0"/>
            <a:r>
              <a:rPr lang="de-DE" sz="2000" dirty="0"/>
              <a:t>Es kommt auch auf die Zielsetzung an</a:t>
            </a:r>
          </a:p>
          <a:p>
            <a:pPr lvl="1"/>
            <a:r>
              <a:rPr lang="de-DE" sz="2000" dirty="0"/>
              <a:t>Pair-</a:t>
            </a:r>
            <a:r>
              <a:rPr lang="de-DE" sz="2000" dirty="0" err="1"/>
              <a:t>Programming</a:t>
            </a:r>
            <a:r>
              <a:rPr lang="de-DE" sz="2000" dirty="0"/>
              <a:t> erwünscht?</a:t>
            </a:r>
          </a:p>
          <a:p>
            <a:pPr lvl="1"/>
            <a:r>
              <a:rPr lang="de-DE" sz="2000" dirty="0"/>
              <a:t>Parallelisierung von Aufgaben </a:t>
            </a:r>
            <a:endParaRPr lang="de-DE" sz="2000" dirty="0" smtClean="0"/>
          </a:p>
          <a:p>
            <a:pPr marL="252000" lvl="1" indent="0">
              <a:buNone/>
            </a:pPr>
            <a:r>
              <a:rPr lang="de-DE" sz="2000" dirty="0"/>
              <a:t>	</a:t>
            </a:r>
            <a:r>
              <a:rPr lang="de-DE" sz="2000" dirty="0" smtClean="0"/>
              <a:t>möglich/gewünscht</a:t>
            </a:r>
            <a:r>
              <a:rPr lang="de-DE" sz="2000" dirty="0"/>
              <a:t>?</a:t>
            </a:r>
          </a:p>
          <a:p>
            <a:pPr lvl="1"/>
            <a:r>
              <a:rPr lang="de-DE" sz="2000" dirty="0"/>
              <a:t>Wissensaustausch erwünscht?</a:t>
            </a:r>
          </a:p>
          <a:p>
            <a:pPr lvl="1"/>
            <a:r>
              <a:rPr lang="de-DE" sz="2000" dirty="0"/>
              <a:t>Anteil von „Nicht-Kanban“-Aufgaben </a:t>
            </a:r>
          </a:p>
          <a:p>
            <a:pPr marL="503999" lvl="2" indent="0">
              <a:buNone/>
            </a:pPr>
            <a:r>
              <a:rPr lang="de-DE" sz="2000" dirty="0" smtClean="0"/>
              <a:t>	im </a:t>
            </a:r>
            <a:r>
              <a:rPr lang="de-DE" sz="2000" dirty="0"/>
              <a:t>Team?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207752" y="2701411"/>
            <a:ext cx="3936248" cy="354839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88728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707F9E0D-C13B-4169-8B86-E3805383BD12}" type="slidenum">
              <a:t>25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Setzen von WiP-Limits (2/2)</a:t>
            </a:r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/>
            <a:r>
              <a:rPr lang="de-DE" sz="1800" dirty="0" err="1"/>
              <a:t>WiP</a:t>
            </a:r>
            <a:r>
              <a:rPr lang="de-DE" sz="1800" dirty="0"/>
              <a:t>-Limit &lt; 1 pro Person: Sinnvoll, wenn mehrere Personen an einer Aufgabe arbeiten sollen</a:t>
            </a:r>
          </a:p>
          <a:p>
            <a:pPr lvl="0"/>
            <a:endParaRPr lang="de-DE" sz="1800" dirty="0"/>
          </a:p>
          <a:p>
            <a:pPr lvl="0"/>
            <a:r>
              <a:rPr lang="de-DE" sz="1800" dirty="0" err="1"/>
              <a:t>WiP</a:t>
            </a:r>
            <a:r>
              <a:rPr lang="de-DE" sz="1800" dirty="0"/>
              <a:t>-Limit = 1 pro Person: Sinnvoll bei wenig Blockaden und wenig Variabilität</a:t>
            </a:r>
          </a:p>
          <a:p>
            <a:pPr lvl="0"/>
            <a:endParaRPr lang="de-DE" sz="1800" dirty="0"/>
          </a:p>
          <a:p>
            <a:pPr lvl="0"/>
            <a:r>
              <a:rPr lang="de-DE" sz="1800" dirty="0" err="1"/>
              <a:t>WiP</a:t>
            </a:r>
            <a:r>
              <a:rPr lang="de-DE" sz="1800" dirty="0"/>
              <a:t>-Limit &gt; 1 pro Person: Sinnvoll bei vielen Blockaden und hoher Variabilität</a:t>
            </a:r>
          </a:p>
          <a:p>
            <a:pPr lvl="0"/>
            <a:endParaRPr lang="de-DE" sz="1800" dirty="0"/>
          </a:p>
          <a:p>
            <a:pPr lvl="0"/>
            <a:r>
              <a:rPr lang="de-DE" sz="1800" dirty="0"/>
              <a:t>Auch Ansätze ohne Betrachtung der Personenzahl möglich</a:t>
            </a:r>
          </a:p>
          <a:p>
            <a:pPr lvl="0"/>
            <a:endParaRPr lang="de-DE" sz="1800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681990" y="4262432"/>
            <a:ext cx="3264858" cy="196794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2780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ECF601CD-510D-4CC3-A5C8-447AE45E85CB}" type="slidenum">
              <a:t>26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 dirty="0" smtClean="0"/>
              <a:t>Guerilla-Kanban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8639"/>
            <a:ext cx="8654902" cy="6105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116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A0801-B3FC-4314-B3C4-1E11294A16FD}" type="slidenum">
              <a:rPr lang="de-DE" smtClean="0"/>
              <a:pPr/>
              <a:t>27</a:t>
            </a:fld>
            <a:endParaRPr lang="de-DE"/>
          </a:p>
        </p:txBody>
      </p:sp>
      <p:sp>
        <p:nvSpPr>
          <p:cNvPr id="3" name="Textfeld 2"/>
          <p:cNvSpPr txBox="1"/>
          <p:nvPr/>
        </p:nvSpPr>
        <p:spPr>
          <a:xfrm>
            <a:off x="753655" y="1286540"/>
            <a:ext cx="610308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Guerilla-Vermarktung</a:t>
            </a:r>
            <a:r>
              <a:rPr lang="de-DE" dirty="0"/>
              <a:t> ist eine Wortschöpfung des </a:t>
            </a:r>
            <a:r>
              <a:rPr lang="de-DE" dirty="0"/>
              <a:t>Marketing-Experten Jay C. </a:t>
            </a:r>
            <a:r>
              <a:rPr lang="de-DE" dirty="0"/>
              <a:t>Levinson aus der Mitte der 1980er </a:t>
            </a:r>
            <a:r>
              <a:rPr lang="de-DE" dirty="0" smtClean="0"/>
              <a:t>Jahre, </a:t>
            </a:r>
            <a:r>
              <a:rPr lang="de-DE" dirty="0"/>
              <a:t>der damit </a:t>
            </a:r>
            <a:r>
              <a:rPr lang="de-DE" i="1" dirty="0"/>
              <a:t>ungewöhnliche</a:t>
            </a:r>
            <a:r>
              <a:rPr lang="de-DE" dirty="0"/>
              <a:t> Vermarktungsaktionen bezeichnet, die mit </a:t>
            </a:r>
            <a:r>
              <a:rPr lang="de-DE" i="1" dirty="0"/>
              <a:t>geringem Mitteleinsatz</a:t>
            </a:r>
            <a:r>
              <a:rPr lang="de-DE" dirty="0"/>
              <a:t> eine </a:t>
            </a:r>
            <a:r>
              <a:rPr lang="de-DE" i="1" dirty="0"/>
              <a:t>große Wirkung</a:t>
            </a:r>
            <a:r>
              <a:rPr lang="de-DE" dirty="0"/>
              <a:t> versprechen</a:t>
            </a:r>
            <a:r>
              <a:rPr lang="de-DE" dirty="0" smtClean="0"/>
              <a:t>.</a:t>
            </a:r>
          </a:p>
          <a:p>
            <a:pPr algn="r"/>
            <a:r>
              <a:rPr lang="de-DE" dirty="0" smtClean="0"/>
              <a:t>Wikipedia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2270" y="3282653"/>
            <a:ext cx="4649118" cy="3043719"/>
          </a:xfrm>
          <a:prstGeom prst="rect">
            <a:avLst/>
          </a:prstGeom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457200" y="384236"/>
            <a:ext cx="6696000" cy="720000"/>
          </a:xfrm>
          <a:prstGeom prst="rect">
            <a:avLst/>
          </a:prstGeom>
        </p:spPr>
        <p:txBody>
          <a:bodyPr vert="horz" lIns="91440" tIns="0" rIns="91440" bIns="45720" rtlCol="0" anchor="t">
            <a:noAutofit/>
          </a:bodyPr>
          <a:lstStyle>
            <a:defPPr lvl="0">
              <a:buSzPct val="45000"/>
              <a:buFont typeface="StarSymbol"/>
              <a:buNone/>
              <a:defRPr/>
            </a:defPPr>
            <a:lvl1pPr lvl="0" algn="l" defTabSz="914400" rtl="0" eaLnBrk="1" latinLnBrk="0" hangingPunct="1">
              <a:spcBef>
                <a:spcPct val="0"/>
              </a:spcBef>
              <a:buSzPct val="45000"/>
              <a:buFont typeface="StarSymbol"/>
              <a:buChar char="●"/>
              <a:defRPr sz="2400" kern="1200">
                <a:solidFill>
                  <a:schemeClr val="tx2"/>
                </a:solidFill>
                <a:latin typeface="Arial Black" pitchFamily="34" charset="0"/>
                <a:ea typeface="+mj-ea"/>
                <a:cs typeface="+mj-cs"/>
              </a:defRPr>
            </a:lvl1pPr>
            <a:lvl2pPr lvl="1">
              <a:buSzPct val="45000"/>
              <a:buFont typeface="StarSymbol"/>
              <a:buChar char="●"/>
              <a:defRPr/>
            </a:lvl2pPr>
            <a:lvl3pPr lvl="2">
              <a:buSzPct val="45000"/>
              <a:buFont typeface="StarSymbol"/>
              <a:buChar char="●"/>
              <a:defRPr/>
            </a:lvl3pPr>
            <a:lvl4pPr lvl="3">
              <a:buSzPct val="45000"/>
              <a:buFont typeface="StarSymbol"/>
              <a:buChar char="●"/>
              <a:defRPr/>
            </a:lvl4pPr>
            <a:lvl5pPr lvl="4">
              <a:buSzPct val="45000"/>
              <a:buFont typeface="StarSymbol"/>
              <a:buChar char="●"/>
              <a:defRPr/>
            </a:lvl5pPr>
            <a:lvl6pPr lvl="5">
              <a:buSzPct val="45000"/>
              <a:buFont typeface="StarSymbol"/>
              <a:buChar char="●"/>
              <a:defRPr/>
            </a:lvl6pPr>
            <a:lvl7pPr lvl="6">
              <a:buSzPct val="45000"/>
              <a:buFont typeface="StarSymbol"/>
              <a:buChar char="●"/>
              <a:defRPr/>
            </a:lvl7pPr>
            <a:lvl8pPr lvl="7">
              <a:buSzPct val="45000"/>
              <a:buFont typeface="StarSymbol"/>
              <a:buChar char="●"/>
              <a:defRPr/>
            </a:lvl8pPr>
            <a:lvl9pPr lvl="8">
              <a:buSzPct val="45000"/>
              <a:buFont typeface="StarSymbol"/>
              <a:buChar char="●"/>
              <a:defRPr/>
            </a:lvl9pPr>
          </a:lstStyle>
          <a:p>
            <a:pPr>
              <a:buFont typeface="StarSymbol"/>
              <a:buNone/>
            </a:pPr>
            <a:r>
              <a:rPr lang="de-DE" dirty="0" smtClean="0"/>
              <a:t>Guerilla?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5090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59521287-D4C3-498C-B7A3-F2626F15754D}" type="slidenum">
              <a:t>28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 dirty="0" smtClean="0"/>
              <a:t>Kanban-Praxisbericht</a:t>
            </a:r>
            <a:endParaRPr lang="de-DE" dirty="0"/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/>
            <a:r>
              <a:rPr lang="de-DE" sz="2000" dirty="0"/>
              <a:t>Kernaspekte</a:t>
            </a:r>
          </a:p>
          <a:p>
            <a:pPr lvl="1"/>
            <a:r>
              <a:rPr lang="de-DE" sz="2000" dirty="0"/>
              <a:t>Zustand vor Kanban</a:t>
            </a:r>
          </a:p>
          <a:p>
            <a:pPr lvl="1"/>
            <a:r>
              <a:rPr lang="de-DE" sz="2000" dirty="0"/>
              <a:t>Motivation</a:t>
            </a:r>
          </a:p>
          <a:p>
            <a:pPr lvl="1"/>
            <a:r>
              <a:rPr lang="de-DE" sz="2000" dirty="0"/>
              <a:t>Aktueller Prozess und dessen Entstehung</a:t>
            </a:r>
          </a:p>
          <a:p>
            <a:pPr lvl="2"/>
            <a:r>
              <a:rPr lang="de-DE" sz="2000" dirty="0"/>
              <a:t>Phasen</a:t>
            </a:r>
          </a:p>
          <a:p>
            <a:pPr lvl="2"/>
            <a:r>
              <a:rPr lang="de-DE" sz="2000" dirty="0" err="1"/>
              <a:t>WiP</a:t>
            </a:r>
            <a:r>
              <a:rPr lang="de-DE" sz="2000" dirty="0"/>
              <a:t>-Limits</a:t>
            </a:r>
          </a:p>
          <a:p>
            <a:pPr lvl="2"/>
            <a:r>
              <a:rPr lang="de-DE" sz="2000" dirty="0"/>
              <a:t>„Eingeplant“, „Externe Abhängigkeit“, Abnahmen</a:t>
            </a:r>
          </a:p>
          <a:p>
            <a:pPr lvl="2"/>
            <a:r>
              <a:rPr lang="de-DE" sz="2000" dirty="0" err="1"/>
              <a:t>Swimlanes</a:t>
            </a:r>
            <a:r>
              <a:rPr lang="de-DE" sz="2000" dirty="0"/>
              <a:t> als </a:t>
            </a:r>
            <a:r>
              <a:rPr lang="de-DE" sz="2000" dirty="0" smtClean="0"/>
              <a:t>zeitliche und thematische </a:t>
            </a:r>
            <a:r>
              <a:rPr lang="de-DE" sz="2000" dirty="0"/>
              <a:t>Kategorisierung</a:t>
            </a:r>
          </a:p>
        </p:txBody>
      </p:sp>
    </p:spTree>
    <p:extLst>
      <p:ext uri="{BB962C8B-B14F-4D97-AF65-F5344CB8AC3E}">
        <p14:creationId xmlns:p14="http://schemas.microsoft.com/office/powerpoint/2010/main" val="735483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A946E461-19A6-4D39-9DCF-FDEDEFA60B22}" type="slidenum">
              <a:t>29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 dirty="0"/>
              <a:t>Kanban-Praxisbericht</a:t>
            </a:r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/>
            <a:r>
              <a:rPr lang="de-DE" sz="2400" dirty="0"/>
              <a:t>Vorteile aus Entwicklersicht</a:t>
            </a:r>
          </a:p>
          <a:p>
            <a:pPr lvl="2"/>
            <a:r>
              <a:rPr lang="de-DE" sz="2400" dirty="0"/>
              <a:t>Gemeinsame Standards</a:t>
            </a:r>
          </a:p>
          <a:p>
            <a:pPr lvl="2"/>
            <a:r>
              <a:rPr lang="de-DE" sz="2400" dirty="0"/>
              <a:t>Einarbeitung</a:t>
            </a:r>
          </a:p>
          <a:p>
            <a:pPr lvl="2"/>
            <a:r>
              <a:rPr lang="de-DE" sz="2400" dirty="0"/>
              <a:t>Qualität</a:t>
            </a:r>
          </a:p>
          <a:p>
            <a:pPr lvl="2"/>
            <a:r>
              <a:rPr lang="de-DE" sz="2400" dirty="0"/>
              <a:t>Selbstständigkeit</a:t>
            </a:r>
          </a:p>
          <a:p>
            <a:pPr lvl="2"/>
            <a:r>
              <a:rPr lang="de-DE" sz="2400" dirty="0"/>
              <a:t>(</a:t>
            </a:r>
            <a:r>
              <a:rPr lang="de-DE" sz="2400" dirty="0" err="1"/>
              <a:t>Ver</a:t>
            </a:r>
            <a:r>
              <a:rPr lang="de-DE" sz="2400" dirty="0"/>
              <a:t>-)</a:t>
            </a:r>
            <a:r>
              <a:rPr lang="de-DE" sz="2400" dirty="0" err="1"/>
              <a:t>teilung</a:t>
            </a:r>
            <a:r>
              <a:rPr lang="de-DE" sz="2400" dirty="0"/>
              <a:t> von Wissen und Verantwortung</a:t>
            </a:r>
          </a:p>
          <a:p>
            <a:pPr lvl="1"/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50146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8"/>
          <a:stretch/>
        </p:blipFill>
        <p:spPr bwMode="auto">
          <a:xfrm>
            <a:off x="4604516" y="1124750"/>
            <a:ext cx="4539485" cy="5733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Box 1031"/>
          <p:cNvSpPr txBox="1">
            <a:spLocks noChangeArrowheads="1"/>
          </p:cNvSpPr>
          <p:nvPr/>
        </p:nvSpPr>
        <p:spPr bwMode="auto">
          <a:xfrm>
            <a:off x="443543" y="1697140"/>
            <a:ext cx="3781520" cy="470866"/>
          </a:xfrm>
          <a:prstGeom prst="rect">
            <a:avLst/>
          </a:prstGeom>
          <a:noFill/>
          <a:ln w="12700" cap="rnd" cmpd="sng">
            <a:noFill/>
            <a:prstDash val="solid"/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43992" tIns="95996" rIns="143992" bIns="95996" anchor="b">
            <a:sp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FFFFFF"/>
              </a:buClr>
              <a:buFont typeface="Webdings" pitchFamily="18" charset="2"/>
              <a:buNone/>
              <a:defRPr/>
            </a:pPr>
            <a:r>
              <a:rPr lang="de-DE" dirty="0">
                <a:solidFill>
                  <a:schemeClr val="accent1"/>
                </a:solidFill>
                <a:latin typeface="FormataBQ-Light" panose="02020500000000000000" pitchFamily="18" charset="0"/>
              </a:rPr>
              <a:t>&gt; 120 Mitarbeiter</a:t>
            </a:r>
          </a:p>
        </p:txBody>
      </p:sp>
      <p:sp>
        <p:nvSpPr>
          <p:cNvPr id="8" name="Text Box 1031"/>
          <p:cNvSpPr txBox="1">
            <a:spLocks noChangeArrowheads="1"/>
          </p:cNvSpPr>
          <p:nvPr/>
        </p:nvSpPr>
        <p:spPr bwMode="auto">
          <a:xfrm>
            <a:off x="443543" y="2505183"/>
            <a:ext cx="4224468" cy="470866"/>
          </a:xfrm>
          <a:prstGeom prst="rect">
            <a:avLst/>
          </a:prstGeom>
          <a:noFill/>
          <a:ln w="12700" cap="rnd" cmpd="sng">
            <a:noFill/>
            <a:prstDash val="solid"/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43992" tIns="95996" rIns="143992" bIns="95996" anchor="b">
            <a:sp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FFFFFF"/>
              </a:buClr>
              <a:buFont typeface="Webdings" pitchFamily="18" charset="2"/>
              <a:buNone/>
              <a:defRPr/>
            </a:pPr>
            <a:r>
              <a:rPr lang="de-DE" dirty="0">
                <a:solidFill>
                  <a:schemeClr val="accent1"/>
                </a:solidFill>
                <a:latin typeface="FormataBQ-Light" panose="02020500000000000000" pitchFamily="18" charset="0"/>
              </a:rPr>
              <a:t>&gt; 18 Mio. Euro Umsatz</a:t>
            </a:r>
          </a:p>
        </p:txBody>
      </p:sp>
      <p:sp>
        <p:nvSpPr>
          <p:cNvPr id="9" name="Text Box 1031"/>
          <p:cNvSpPr txBox="1">
            <a:spLocks noChangeArrowheads="1"/>
          </p:cNvSpPr>
          <p:nvPr/>
        </p:nvSpPr>
        <p:spPr bwMode="auto">
          <a:xfrm>
            <a:off x="443544" y="3260411"/>
            <a:ext cx="3781521" cy="470866"/>
          </a:xfrm>
          <a:prstGeom prst="rect">
            <a:avLst/>
          </a:prstGeom>
          <a:noFill/>
          <a:ln w="12700" cap="rnd" cmpd="sng">
            <a:noFill/>
            <a:prstDash val="solid"/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43992" tIns="95996" rIns="143992" bIns="95996" anchor="b">
            <a:sp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FFFFFF"/>
              </a:buClr>
              <a:buFont typeface="Webdings" pitchFamily="18" charset="2"/>
              <a:buNone/>
              <a:defRPr/>
            </a:pPr>
            <a:r>
              <a:rPr lang="de-DE" dirty="0">
                <a:solidFill>
                  <a:schemeClr val="accent1"/>
                </a:solidFill>
                <a:latin typeface="FormataBQ-Light" panose="02020500000000000000" pitchFamily="18" charset="0"/>
              </a:rPr>
              <a:t>&gt; 2.000 Beratungsprojekte</a:t>
            </a:r>
          </a:p>
        </p:txBody>
      </p:sp>
      <p:sp>
        <p:nvSpPr>
          <p:cNvPr id="10" name="Text Box 1031"/>
          <p:cNvSpPr txBox="1">
            <a:spLocks noChangeArrowheads="1"/>
          </p:cNvSpPr>
          <p:nvPr/>
        </p:nvSpPr>
        <p:spPr bwMode="auto">
          <a:xfrm>
            <a:off x="443543" y="4028496"/>
            <a:ext cx="3781520" cy="470866"/>
          </a:xfrm>
          <a:prstGeom prst="rect">
            <a:avLst/>
          </a:prstGeom>
          <a:noFill/>
          <a:ln w="12700" cap="rnd" cmpd="sng">
            <a:noFill/>
            <a:prstDash val="solid"/>
            <a:miter lim="800000"/>
            <a:headEnd/>
            <a:tailEnd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 lIns="143992" tIns="95996" rIns="143992" bIns="95996" anchor="b">
            <a:sp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FFFFFF"/>
              </a:buClr>
              <a:buFont typeface="Webdings" pitchFamily="18" charset="2"/>
              <a:buNone/>
              <a:defRPr/>
            </a:pPr>
            <a:r>
              <a:rPr lang="de-DE" dirty="0">
                <a:solidFill>
                  <a:schemeClr val="accent1"/>
                </a:solidFill>
                <a:latin typeface="FormataBQ-Light" panose="02020500000000000000" pitchFamily="18" charset="0"/>
              </a:rPr>
              <a:t>&gt; 280.000 PT</a:t>
            </a:r>
          </a:p>
        </p:txBody>
      </p:sp>
      <p:pic>
        <p:nvPicPr>
          <p:cNvPr id="2050" name="Picture 2" descr="D:\Firma\Kunden\denkquartier\7004_viadee\02_Projekte\2016\Events 16\2016-11-29_MKIT Leipzig\Präsentation\Münster_1994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8839" y="2417492"/>
            <a:ext cx="1721269" cy="830521"/>
          </a:xfrm>
          <a:prstGeom prst="rect">
            <a:avLst/>
          </a:prstGeom>
          <a:solidFill>
            <a:schemeClr val="accent6"/>
          </a:solidFill>
          <a:extLst/>
        </p:spPr>
      </p:pic>
      <p:pic>
        <p:nvPicPr>
          <p:cNvPr id="2051" name="Picture 3" descr="D:\Firma\Kunden\denkquartier\7004_viadee\02_Projekte\2016\Events 16\2016-11-29_MKIT Leipzig\Präsentation\Köln_2007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0150" y="3926757"/>
            <a:ext cx="1480356" cy="833691"/>
          </a:xfrm>
          <a:prstGeom prst="rect">
            <a:avLst/>
          </a:prstGeom>
          <a:solidFill>
            <a:schemeClr val="accent6"/>
          </a:solidFill>
          <a:extLst/>
        </p:spPr>
      </p:pic>
      <p:sp>
        <p:nvSpPr>
          <p:cNvPr id="11" name="Textfeld 10"/>
          <p:cNvSpPr txBox="1"/>
          <p:nvPr/>
        </p:nvSpPr>
        <p:spPr>
          <a:xfrm>
            <a:off x="444337" y="6318307"/>
            <a:ext cx="2617057" cy="292384"/>
          </a:xfrm>
          <a:prstGeom prst="rect">
            <a:avLst/>
          </a:prstGeom>
          <a:noFill/>
        </p:spPr>
        <p:txBody>
          <a:bodyPr wrap="none" lIns="121914" tIns="60957" rIns="121914" bIns="60957" rtlCol="0">
            <a:spAutoFit/>
          </a:bodyPr>
          <a:lstStyle/>
          <a:p>
            <a:pPr fontAlgn="base">
              <a:spcBef>
                <a:spcPct val="20000"/>
              </a:spcBef>
              <a:spcAft>
                <a:spcPct val="0"/>
              </a:spcAft>
              <a:buClr>
                <a:srgbClr val="FFFFFF"/>
              </a:buClr>
              <a:buFont typeface="Webdings" pitchFamily="18" charset="2"/>
              <a:buNone/>
            </a:pPr>
            <a:r>
              <a:rPr lang="de-DE" sz="1100" dirty="0">
                <a:solidFill>
                  <a:schemeClr val="accent1"/>
                </a:solidFill>
                <a:latin typeface="FormataBQ-Regular" panose="02020500000000000000" pitchFamily="18" charset="0"/>
              </a:rPr>
              <a:t>Komplexität begreifen. Lösungen schaffen.</a:t>
            </a:r>
          </a:p>
        </p:txBody>
      </p:sp>
    </p:spTree>
    <p:extLst>
      <p:ext uri="{BB962C8B-B14F-4D97-AF65-F5344CB8AC3E}">
        <p14:creationId xmlns:p14="http://schemas.microsoft.com/office/powerpoint/2010/main" val="10274390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 advTm="30000"/>
    </mc:Choice>
    <mc:Fallback>
      <p:transition advClick="0" advTm="3000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A946E461-19A6-4D39-9DCF-FDEDEFA60B22}" type="slidenum">
              <a:t>30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 dirty="0"/>
              <a:t>Kanban-Praxisbericht</a:t>
            </a:r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/>
            <a:r>
              <a:rPr lang="de-DE" sz="2400" dirty="0"/>
              <a:t>Vorteile aus </a:t>
            </a:r>
            <a:r>
              <a:rPr lang="de-DE" sz="2400" dirty="0" smtClean="0"/>
              <a:t>Projektleitersicht</a:t>
            </a:r>
            <a:endParaRPr lang="de-DE" sz="2400" dirty="0"/>
          </a:p>
          <a:p>
            <a:pPr lvl="2"/>
            <a:r>
              <a:rPr lang="de-DE" sz="2400" dirty="0" smtClean="0"/>
              <a:t>Sehr leicht einführbar/erlernbar</a:t>
            </a:r>
          </a:p>
          <a:p>
            <a:pPr lvl="2"/>
            <a:r>
              <a:rPr lang="de-DE" sz="2400" dirty="0" smtClean="0"/>
              <a:t>Wenig (strikte) Regeln</a:t>
            </a:r>
          </a:p>
          <a:p>
            <a:pPr lvl="2"/>
            <a:r>
              <a:rPr lang="de-DE" sz="2400" dirty="0" smtClean="0"/>
              <a:t>Hohe Transparenz</a:t>
            </a:r>
            <a:endParaRPr lang="de-DE" sz="2400" dirty="0"/>
          </a:p>
          <a:p>
            <a:pPr lvl="2"/>
            <a:r>
              <a:rPr lang="de-DE" sz="2400" dirty="0" smtClean="0"/>
              <a:t>Individuelle Steuerungsmöglichkeiten</a:t>
            </a:r>
          </a:p>
          <a:p>
            <a:pPr marL="503999" lvl="2" indent="0">
              <a:buNone/>
            </a:pPr>
            <a:endParaRPr lang="de-DE" sz="2400" dirty="0" smtClean="0"/>
          </a:p>
        </p:txBody>
      </p:sp>
    </p:spTree>
    <p:extLst>
      <p:ext uri="{BB962C8B-B14F-4D97-AF65-F5344CB8AC3E}">
        <p14:creationId xmlns:p14="http://schemas.microsoft.com/office/powerpoint/2010/main" val="2422330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A46041B0-44C7-44BA-AA0E-51819B93D8B5}" type="slidenum">
              <a:t>31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Vielen Dank für die Aufmerksamkeit!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567446" y="2133394"/>
            <a:ext cx="5812611" cy="336292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48084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1AB89D5B-37C8-48F7-98F8-48D64F109872}" type="slidenum">
              <a:t>32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Quellen</a:t>
            </a:r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4294967295"/>
          </p:nvPr>
        </p:nvSpPr>
        <p:spPr/>
        <p:txBody>
          <a:bodyPr/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/>
            <a:r>
              <a:rPr lang="de-DE" dirty="0"/>
              <a:t>K. Leopold, S. </a:t>
            </a:r>
            <a:r>
              <a:rPr lang="de-DE" dirty="0" err="1"/>
              <a:t>Kaltenecker</a:t>
            </a:r>
            <a:r>
              <a:rPr lang="de-DE" dirty="0"/>
              <a:t> - „Kanban in der IT“, Hanser Verlag, 2013.</a:t>
            </a:r>
          </a:p>
          <a:p>
            <a:pPr lvl="0"/>
            <a:endParaRPr lang="de-DE" dirty="0"/>
          </a:p>
          <a:p>
            <a:pPr lvl="0"/>
            <a:r>
              <a:rPr lang="de-DE" dirty="0"/>
              <a:t>Kanban in der Produktion</a:t>
            </a:r>
          </a:p>
          <a:p>
            <a:pPr lvl="0"/>
            <a:r>
              <a:rPr lang="de-DE" dirty="0">
                <a:hlinkClick r:id="rId3"/>
              </a:rPr>
              <a:t>https://de.wikipedia.org/wiki/Kanban</a:t>
            </a:r>
          </a:p>
          <a:p>
            <a:pPr lvl="0"/>
            <a:endParaRPr lang="de-DE" dirty="0"/>
          </a:p>
          <a:p>
            <a:pPr lvl="0"/>
            <a:r>
              <a:rPr lang="de-DE" dirty="0"/>
              <a:t>Kanban in der Softwareentwicklung (mit Vergleich </a:t>
            </a:r>
            <a:r>
              <a:rPr lang="de-DE" dirty="0" err="1"/>
              <a:t>Scrum</a:t>
            </a:r>
            <a:r>
              <a:rPr lang="de-DE" dirty="0"/>
              <a:t> – Kanban)</a:t>
            </a:r>
          </a:p>
          <a:p>
            <a:pPr lvl="0"/>
            <a:r>
              <a:rPr lang="de-DE" dirty="0">
                <a:hlinkClick r:id="rId4"/>
              </a:rPr>
              <a:t>https://de.wikipedia.org/wiki/Kanban_%28Softwareentwicklung%29</a:t>
            </a:r>
          </a:p>
          <a:p>
            <a:pPr lvl="0"/>
            <a:endParaRPr lang="de-DE" dirty="0"/>
          </a:p>
          <a:p>
            <a:pPr lvl="0"/>
            <a:r>
              <a:rPr lang="de-DE" dirty="0"/>
              <a:t>M. </a:t>
            </a:r>
            <a:r>
              <a:rPr lang="de-DE" dirty="0" err="1"/>
              <a:t>Goldratt</a:t>
            </a:r>
            <a:r>
              <a:rPr lang="de-DE" dirty="0"/>
              <a:t> - „</a:t>
            </a:r>
            <a:r>
              <a:rPr lang="de-DE" dirty="0" err="1"/>
              <a:t>Theory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Constraints</a:t>
            </a:r>
            <a:r>
              <a:rPr lang="de-DE" dirty="0"/>
              <a:t>“, vgl.</a:t>
            </a:r>
          </a:p>
          <a:p>
            <a:pPr lvl="0"/>
            <a:r>
              <a:rPr lang="de-DE" dirty="0">
                <a:hlinkClick r:id="rId5"/>
              </a:rPr>
              <a:t>https://de.wikipedia.org/wiki/Theory_of_Constraints</a:t>
            </a:r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6">
            <a:lum/>
            <a:alphaModFix/>
          </a:blip>
          <a:srcRect/>
          <a:stretch>
            <a:fillRect/>
          </a:stretch>
        </p:blipFill>
        <p:spPr>
          <a:xfrm>
            <a:off x="6964326" y="3092227"/>
            <a:ext cx="1852556" cy="313815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22793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9B0B5423-ECDA-4B0A-BF89-7E6D7F3EB41C}" type="slidenum">
              <a:t>33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Backup</a:t>
            </a:r>
          </a:p>
        </p:txBody>
      </p:sp>
      <p:pic>
        <p:nvPicPr>
          <p:cNvPr id="3" name="Grafik 2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189853" y="1462898"/>
            <a:ext cx="4779729" cy="4767480"/>
          </a:xfrm>
          <a:noFill/>
        </p:spPr>
      </p:pic>
    </p:spTree>
    <p:extLst>
      <p:ext uri="{BB962C8B-B14F-4D97-AF65-F5344CB8AC3E}">
        <p14:creationId xmlns:p14="http://schemas.microsoft.com/office/powerpoint/2010/main" val="1251820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17058CC7-BF0C-41F1-B77B-1ED5A803B0FB}" type="slidenum">
              <a:t>34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Kanban-Boards</a:t>
            </a:r>
          </a:p>
        </p:txBody>
      </p:sp>
      <p:pic>
        <p:nvPicPr>
          <p:cNvPr id="3" name="Grafik 2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366516" y="1462898"/>
            <a:ext cx="4426728" cy="4767480"/>
          </a:xfrm>
          <a:noFill/>
        </p:spPr>
      </p:pic>
    </p:spTree>
    <p:extLst>
      <p:ext uri="{BB962C8B-B14F-4D97-AF65-F5344CB8AC3E}">
        <p14:creationId xmlns:p14="http://schemas.microsoft.com/office/powerpoint/2010/main" val="2192874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32C6283D-BAB6-4A1A-80B7-C6D11974F4C6}" type="slidenum">
              <a:t>35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Kanban Boards</a:t>
            </a:r>
          </a:p>
        </p:txBody>
      </p:sp>
      <p:pic>
        <p:nvPicPr>
          <p:cNvPr id="3" name="Grafik 2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83723" y="1480313"/>
            <a:ext cx="7771918" cy="4789250"/>
          </a:xfrm>
          <a:noFill/>
        </p:spPr>
      </p:pic>
    </p:spTree>
    <p:extLst>
      <p:ext uri="{BB962C8B-B14F-4D97-AF65-F5344CB8AC3E}">
        <p14:creationId xmlns:p14="http://schemas.microsoft.com/office/powerpoint/2010/main" val="1876414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0669D504-8303-4F3B-951C-0EC63CAFF371}" type="slidenum">
              <a:t>36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Kanban Boards</a:t>
            </a:r>
          </a:p>
        </p:txBody>
      </p:sp>
      <p:pic>
        <p:nvPicPr>
          <p:cNvPr id="3" name="Grafik 2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950590" y="1462898"/>
            <a:ext cx="7258579" cy="4767480"/>
          </a:xfrm>
          <a:noFill/>
        </p:spPr>
      </p:pic>
    </p:spTree>
    <p:extLst>
      <p:ext uri="{BB962C8B-B14F-4D97-AF65-F5344CB8AC3E}">
        <p14:creationId xmlns:p14="http://schemas.microsoft.com/office/powerpoint/2010/main" val="22295808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DBA86317-756D-420D-8891-6F3551CD338D}" type="slidenum">
              <a:t>37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Kanban Boards</a:t>
            </a:r>
          </a:p>
        </p:txBody>
      </p:sp>
      <p:pic>
        <p:nvPicPr>
          <p:cNvPr id="3" name="Grafik 2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222934" y="1462898"/>
            <a:ext cx="6713566" cy="4767480"/>
          </a:xfrm>
          <a:noFill/>
        </p:spPr>
      </p:pic>
    </p:spTree>
    <p:extLst>
      <p:ext uri="{BB962C8B-B14F-4D97-AF65-F5344CB8AC3E}">
        <p14:creationId xmlns:p14="http://schemas.microsoft.com/office/powerpoint/2010/main" val="3339342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44F28068-1E1A-42CA-A699-42D36409C074}" type="slidenum">
              <a:t>4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Überblick und Prinzipien</a:t>
            </a:r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828686" y="1567391"/>
            <a:ext cx="5805753" cy="435386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18214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448FF6B5-3A99-4803-B8F5-ECD2EE61F7A9}" type="slidenum">
              <a:t>5</a:t>
            </a:fld>
            <a:endParaRPr lang="de-DE"/>
          </a:p>
        </p:txBody>
      </p:sp>
      <p:sp>
        <p:nvSpPr>
          <p:cNvPr id="2" name="Textplatzhalter 1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>
              <a:lnSpc>
                <a:spcPct val="130000"/>
              </a:lnSpc>
            </a:pPr>
            <a:r>
              <a:rPr lang="de-DE" sz="2000" dirty="0"/>
              <a:t>...folgt einfachen Regeln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...stützt sich auf leicht nachvollziehbare Mechaniken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...ist mit wenig Aufwand zu implementieren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...kann in kurzer Zeit zu markanten Verbesserungen führen</a:t>
            </a:r>
          </a:p>
        </p:txBody>
      </p:sp>
      <p:sp>
        <p:nvSpPr>
          <p:cNvPr id="3" name="Titel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Kanban...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355439" y="3396014"/>
            <a:ext cx="3660964" cy="302071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feld 3"/>
          <p:cNvSpPr txBox="1"/>
          <p:nvPr/>
        </p:nvSpPr>
        <p:spPr>
          <a:xfrm>
            <a:off x="366059" y="3815466"/>
            <a:ext cx="5848011" cy="412934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anchorCtr="0" compatLnSpc="0">
            <a:sp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de-DE" sz="2800" b="0" i="0" u="none" strike="noStrike" kern="1200" dirty="0">
                <a:ln>
                  <a:noFill/>
                </a:ln>
                <a:latin typeface="Arial" pitchFamily="18"/>
                <a:ea typeface="Arial Unicode MS" pitchFamily="2"/>
                <a:cs typeface="Mangal" pitchFamily="2"/>
              </a:rPr>
              <a:t>…braucht Veränderungsbereitschaft!</a:t>
            </a:r>
          </a:p>
        </p:txBody>
      </p:sp>
    </p:spTree>
    <p:extLst>
      <p:ext uri="{BB962C8B-B14F-4D97-AF65-F5344CB8AC3E}">
        <p14:creationId xmlns:p14="http://schemas.microsoft.com/office/powerpoint/2010/main" val="3377858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6B94D48E-1C72-42D5-9F57-39F47DDDED92}" type="slidenum">
              <a:t>6</a:t>
            </a:fld>
            <a:endParaRPr lang="de-DE"/>
          </a:p>
        </p:txBody>
      </p:sp>
      <p:sp>
        <p:nvSpPr>
          <p:cNvPr id="3" name="Titel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Kanban, war das nicht was bei Toyota?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710763" y="2612318"/>
            <a:ext cx="5171429" cy="374911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platzhalter 1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>
              <a:lnSpc>
                <a:spcPct val="130000"/>
              </a:lnSpc>
            </a:pPr>
            <a:r>
              <a:rPr lang="de-DE" sz="2000" dirty="0"/>
              <a:t>Kanban als Produktionsoptimierungsmethode von Toyota != Kanban in der IT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Kanban in der IT erstmalig propagiert durch David J. Anderson (2010)</a:t>
            </a:r>
          </a:p>
          <a:p>
            <a:pPr lvl="1">
              <a:lnSpc>
                <a:spcPct val="130000"/>
              </a:lnSpc>
            </a:pPr>
            <a:r>
              <a:rPr lang="de-DE" sz="2000" dirty="0"/>
              <a:t>Festlegung der Grundprinzipien!</a:t>
            </a:r>
          </a:p>
        </p:txBody>
      </p:sp>
    </p:spTree>
    <p:extLst>
      <p:ext uri="{BB962C8B-B14F-4D97-AF65-F5344CB8AC3E}">
        <p14:creationId xmlns:p14="http://schemas.microsoft.com/office/powerpoint/2010/main" val="1866955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605317FF-F79B-4B22-8FAA-414DA01F7801}" type="slidenum">
              <a:t>7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Kanban in der IT: die einfachen Regeln</a:t>
            </a:r>
          </a:p>
        </p:txBody>
      </p:sp>
      <p:sp>
        <p:nvSpPr>
          <p:cNvPr id="3" name="Textplatzhalter 2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/>
            <a:r>
              <a:rPr lang="de-DE" sz="2800" dirty="0" smtClean="0"/>
              <a:t>Flow-Optimierung</a:t>
            </a:r>
          </a:p>
          <a:p>
            <a:pPr lvl="0"/>
            <a:endParaRPr lang="de-DE" sz="2800" dirty="0"/>
          </a:p>
          <a:p>
            <a:pPr lvl="0"/>
            <a:r>
              <a:rPr lang="de-DE" sz="2800" dirty="0" smtClean="0"/>
              <a:t>Pull-Prinzip</a:t>
            </a:r>
          </a:p>
          <a:p>
            <a:pPr lvl="0"/>
            <a:endParaRPr lang="de-DE" sz="2800" dirty="0"/>
          </a:p>
          <a:p>
            <a:pPr lvl="0"/>
            <a:r>
              <a:rPr lang="de-DE" sz="2800" dirty="0" err="1" smtClean="0"/>
              <a:t>WiP</a:t>
            </a:r>
            <a:r>
              <a:rPr lang="de-DE" sz="2800" dirty="0" smtClean="0"/>
              <a:t>-Limits</a:t>
            </a:r>
          </a:p>
          <a:p>
            <a:pPr lvl="0"/>
            <a:endParaRPr lang="de-DE" sz="2800" dirty="0"/>
          </a:p>
          <a:p>
            <a:pPr lvl="0"/>
            <a:r>
              <a:rPr lang="de-DE" sz="2800" dirty="0"/>
              <a:t>Feedback.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6925" y="2131189"/>
            <a:ext cx="3587075" cy="2387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797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EE547BA1-DBE6-48B5-A69A-F482662EA234}" type="slidenum">
              <a:t>8</a:t>
            </a:fld>
            <a:endParaRPr lang="de-DE"/>
          </a:p>
        </p:txBody>
      </p:sp>
      <p:sp>
        <p:nvSpPr>
          <p:cNvPr id="2" name="Titel 1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Kernpunkte</a:t>
            </a:r>
          </a:p>
        </p:txBody>
      </p:sp>
      <p:pic>
        <p:nvPicPr>
          <p:cNvPr id="3" name="Grafik 2"/>
          <p:cNvPicPr>
            <a:picLocks noGrp="1" noChangeAspect="1"/>
          </p:cNvPicPr>
          <p:nvPr>
            <p:ph type="pic" idx="4294967295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113992" y="1463334"/>
            <a:ext cx="2931777" cy="4766608"/>
          </a:xfrm>
          <a:noFill/>
        </p:spPr>
      </p:pic>
    </p:spTree>
    <p:extLst>
      <p:ext uri="{BB962C8B-B14F-4D97-AF65-F5344CB8AC3E}">
        <p14:creationId xmlns:p14="http://schemas.microsoft.com/office/powerpoint/2010/main" val="23975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8261745" y="6513380"/>
            <a:ext cx="770661" cy="335247"/>
          </a:xfrm>
          <a:prstGeom prst="rect">
            <a:avLst/>
          </a:prstGeom>
        </p:spPr>
        <p:txBody>
          <a:bodyPr/>
          <a:lstStyle/>
          <a:p>
            <a:pPr lvl="0"/>
            <a:fld id="{327A1F76-9CD2-4F54-AEB3-10E10612D78E}" type="slidenum">
              <a:t>9</a:t>
            </a:fld>
            <a:endParaRPr lang="de-DE"/>
          </a:p>
        </p:txBody>
      </p:sp>
      <p:sp>
        <p:nvSpPr>
          <p:cNvPr id="2" name="Textplatzhalter 1"/>
          <p:cNvSpPr txBox="1">
            <a:spLocks noGrp="1"/>
          </p:cNvSpPr>
          <p:nvPr>
            <p:ph type="body" idx="4294967295"/>
          </p:nvPr>
        </p:nvSpPr>
        <p:spPr/>
        <p:txBody>
          <a:bodyPr>
            <a:normAutofit/>
          </a:bodyPr>
          <a:lstStyle>
            <a:def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None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defPPr>
            <a:lvl1pPr marL="252000" marR="0" lvl="0" indent="-252000">
              <a:spcBef>
                <a:spcPts val="0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1pPr>
            <a:lvl2pPr marL="504000" marR="0" lvl="1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2pPr>
            <a:lvl3pPr marL="755999" marR="0" lvl="2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3pPr>
            <a:lvl4pPr marL="1008000" marR="0" lvl="3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4pPr>
            <a:lvl5pPr marL="1259999" marR="0" lvl="4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5pPr>
            <a:lvl6pPr marL="1512000" marR="0" lvl="5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6pPr>
            <a:lvl7pPr marL="1764000" marR="0" lvl="6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7pPr>
            <a:lvl8pPr marL="2016000" marR="0" lvl="7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8pPr>
            <a:lvl9pPr marL="2267999" marR="0" lvl="8" indent="-252000">
              <a:spcBef>
                <a:spcPts val="425"/>
              </a:spcBef>
              <a:spcAft>
                <a:spcPts val="0"/>
              </a:spcAft>
              <a:buClr>
                <a:srgbClr val="009B31"/>
              </a:buClr>
              <a:buSzPct val="90000"/>
              <a:buFont typeface="StarSymbol"/>
              <a:buChar char=""/>
              <a:tabLst/>
              <a:defRPr lang="de-DE" sz="1600" b="0" i="0" u="none" strike="noStrike" kern="1200">
                <a:ln>
                  <a:noFill/>
                </a:ln>
                <a:solidFill>
                  <a:srgbClr val="000000"/>
                </a:solidFill>
                <a:latin typeface="Arial" pitchFamily="18"/>
                <a:ea typeface="DejaVu LGC Sans" pitchFamily="2"/>
                <a:cs typeface="Tahoma" pitchFamily="2"/>
              </a:defRPr>
            </a:lvl9pPr>
          </a:lstStyle>
          <a:p>
            <a:pPr lvl="0">
              <a:lnSpc>
                <a:spcPct val="130000"/>
              </a:lnSpc>
            </a:pPr>
            <a:r>
              <a:rPr lang="de-DE" sz="2000" dirty="0"/>
              <a:t>Mache Arbeit sichtbar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Limitiere die Work in Progress (</a:t>
            </a:r>
            <a:r>
              <a:rPr lang="de-DE" sz="2000" dirty="0" err="1"/>
              <a:t>WiP</a:t>
            </a:r>
            <a:r>
              <a:rPr lang="de-DE" sz="2000" dirty="0"/>
              <a:t>)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Manage den Flow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Mache Prozessregeln explizit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Implementiere Feedback-Mechanismen</a:t>
            </a:r>
          </a:p>
          <a:p>
            <a:pPr lvl="0">
              <a:lnSpc>
                <a:spcPct val="130000"/>
              </a:lnSpc>
            </a:pPr>
            <a:r>
              <a:rPr lang="de-DE" sz="2000" dirty="0"/>
              <a:t>Führe gemeinschaftlich Verbesserungen durch.</a:t>
            </a:r>
          </a:p>
        </p:txBody>
      </p:sp>
      <p:sp>
        <p:nvSpPr>
          <p:cNvPr id="3" name="Titel 2"/>
          <p:cNvSpPr txBox="1">
            <a:spLocks noGrp="1"/>
          </p:cNvSpPr>
          <p:nvPr>
            <p:ph type="title" idx="4294967295"/>
          </p:nvPr>
        </p:nvSpPr>
        <p:spPr/>
        <p:txBody>
          <a:bodyPr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>
              <a:buNone/>
            </a:pPr>
            <a:r>
              <a:rPr lang="de-DE"/>
              <a:t>Kernpunkte</a:t>
            </a:r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110099" y="2174247"/>
            <a:ext cx="3033334" cy="347220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973786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äsentationV4.0">
  <a:themeElements>
    <a:clrScheme name="viadee_Farbdesign_01">
      <a:dk1>
        <a:srgbClr val="5A5A5A"/>
      </a:dk1>
      <a:lt1>
        <a:srgbClr val="FFFFFF"/>
      </a:lt1>
      <a:dk2>
        <a:srgbClr val="003278"/>
      </a:dk2>
      <a:lt2>
        <a:srgbClr val="FFA700"/>
      </a:lt2>
      <a:accent1>
        <a:srgbClr val="003278"/>
      </a:accent1>
      <a:accent2>
        <a:srgbClr val="FFA700"/>
      </a:accent2>
      <a:accent3>
        <a:srgbClr val="5B9600"/>
      </a:accent3>
      <a:accent4>
        <a:srgbClr val="B30909"/>
      </a:accent4>
      <a:accent5>
        <a:srgbClr val="FFD27F"/>
      </a:accent5>
      <a:accent6>
        <a:srgbClr val="6D85AA"/>
      </a:accent6>
      <a:hlink>
        <a:srgbClr val="003278"/>
      </a:hlink>
      <a:folHlink>
        <a:srgbClr val="63A4FF"/>
      </a:folHlink>
    </a:clrScheme>
    <a:fontScheme name="viadee Schriftarte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Larissa-Design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PräsentationV4.0</Template>
  <TotalTime>0</TotalTime>
  <Words>1221</Words>
  <Application>Microsoft Office PowerPoint</Application>
  <PresentationFormat>Bildschirmpräsentation (4:3)</PresentationFormat>
  <Paragraphs>360</Paragraphs>
  <Slides>37</Slides>
  <Notes>35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37</vt:i4>
      </vt:variant>
    </vt:vector>
  </HeadingPairs>
  <TitlesOfParts>
    <vt:vector size="38" baseType="lpstr">
      <vt:lpstr>PräsentationV4.0</vt:lpstr>
      <vt:lpstr>Guerilla-Kanban – Theorie und Praxis</vt:lpstr>
      <vt:lpstr>Wer bin ich?</vt:lpstr>
      <vt:lpstr>PowerPoint-Präsentation</vt:lpstr>
      <vt:lpstr>Überblick und Prinzipien</vt:lpstr>
      <vt:lpstr>Kanban...</vt:lpstr>
      <vt:lpstr>Kanban, war das nicht was bei Toyota?</vt:lpstr>
      <vt:lpstr>Kanban in der IT: die einfachen Regeln</vt:lpstr>
      <vt:lpstr>Kernpunkte</vt:lpstr>
      <vt:lpstr>Kernpunkte</vt:lpstr>
      <vt:lpstr>Kernpunkte (1/6)</vt:lpstr>
      <vt:lpstr>Kernpunkte (2/6)</vt:lpstr>
      <vt:lpstr>Kernpunkte (3/6)</vt:lpstr>
      <vt:lpstr>Kernpunkte (4/6)</vt:lpstr>
      <vt:lpstr>Kernpunkte (5/6)</vt:lpstr>
      <vt:lpstr>Kernpunkte (6/6)</vt:lpstr>
      <vt:lpstr>Visualisierung</vt:lpstr>
      <vt:lpstr>Abstecken der Grenzen</vt:lpstr>
      <vt:lpstr>Visualisierung des Prozesses</vt:lpstr>
      <vt:lpstr>Kanban-Boards (1)</vt:lpstr>
      <vt:lpstr>Kanban Boards (2)</vt:lpstr>
      <vt:lpstr>Kanban Boards (3)</vt:lpstr>
      <vt:lpstr>WiP-Limits</vt:lpstr>
      <vt:lpstr>Vorteile von WiP-Limits</vt:lpstr>
      <vt:lpstr>Setzen von WiP-Limits (1/2)</vt:lpstr>
      <vt:lpstr>Setzen von WiP-Limits (2/2)</vt:lpstr>
      <vt:lpstr>Guerilla-Kanban</vt:lpstr>
      <vt:lpstr>PowerPoint-Präsentation</vt:lpstr>
      <vt:lpstr>Kanban-Praxisbericht</vt:lpstr>
      <vt:lpstr>Kanban-Praxisbericht</vt:lpstr>
      <vt:lpstr>Kanban-Praxisbericht</vt:lpstr>
      <vt:lpstr>Vielen Dank für die Aufmerksamkeit!</vt:lpstr>
      <vt:lpstr>Quellen</vt:lpstr>
      <vt:lpstr>Backup</vt:lpstr>
      <vt:lpstr>Kanban-Boards</vt:lpstr>
      <vt:lpstr>Kanban Boards</vt:lpstr>
      <vt:lpstr>Kanban Boards</vt:lpstr>
      <vt:lpstr>Kanban Boards</vt:lpstr>
    </vt:vector>
  </TitlesOfParts>
  <Company>viadee Unternehmensberatung GmbH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viadee Entwurfsvorlage</dc:title>
  <dc:creator>Christoph Meyer</dc:creator>
  <cp:lastModifiedBy>Christoph Meyer</cp:lastModifiedBy>
  <cp:revision>9</cp:revision>
  <cp:lastPrinted>2011-11-18T14:19:25Z</cp:lastPrinted>
  <dcterms:created xsi:type="dcterms:W3CDTF">2017-07-13T07:21:05Z</dcterms:created>
  <dcterms:modified xsi:type="dcterms:W3CDTF">2017-07-13T08:01:20Z</dcterms:modified>
</cp:coreProperties>
</file>

<file path=docProps/thumbnail.jpeg>
</file>